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44" r:id="rId4"/>
  </p:sldMasterIdLst>
  <p:notesMasterIdLst>
    <p:notesMasterId r:id="rId26"/>
  </p:notesMasterIdLst>
  <p:sldIdLst>
    <p:sldId id="315" r:id="rId5"/>
    <p:sldId id="397" r:id="rId6"/>
    <p:sldId id="327" r:id="rId7"/>
    <p:sldId id="347" r:id="rId8"/>
    <p:sldId id="398" r:id="rId9"/>
    <p:sldId id="348" r:id="rId10"/>
    <p:sldId id="399" r:id="rId11"/>
    <p:sldId id="400" r:id="rId12"/>
    <p:sldId id="401" r:id="rId13"/>
    <p:sldId id="404" r:id="rId14"/>
    <p:sldId id="406" r:id="rId15"/>
    <p:sldId id="407" r:id="rId16"/>
    <p:sldId id="408" r:id="rId17"/>
    <p:sldId id="409" r:id="rId18"/>
    <p:sldId id="405" r:id="rId19"/>
    <p:sldId id="330" r:id="rId20"/>
    <p:sldId id="331" r:id="rId21"/>
    <p:sldId id="332" r:id="rId22"/>
    <p:sldId id="333" r:id="rId23"/>
    <p:sldId id="395" r:id="rId24"/>
    <p:sldId id="335" r:id="rId25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0985" autoAdjust="0"/>
  </p:normalViewPr>
  <p:slideViewPr>
    <p:cSldViewPr>
      <p:cViewPr varScale="1">
        <p:scale>
          <a:sx n="106" d="100"/>
          <a:sy n="106" d="100"/>
        </p:scale>
        <p:origin x="17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7BF4A78C-0772-4A99-BBDD-130326287BFA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262" y="4686223"/>
            <a:ext cx="5389240" cy="4440077"/>
          </a:xfrm>
          <a:prstGeom prst="rect">
            <a:avLst/>
          </a:prstGeom>
        </p:spPr>
        <p:txBody>
          <a:bodyPr vert="horz" lIns="90763" tIns="45382" rIns="90763" bIns="45382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0868"/>
            <a:ext cx="2919565" cy="49386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626" y="9370868"/>
            <a:ext cx="2919565" cy="49386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78CA32AE-6868-4988-8653-AC0E6CE82C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8336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DE8EDEE-ECE2-41C5-A389-E4A784C16F25}" type="slidenum">
              <a:rPr lang="en-US" altLang="cs-CZ" smtClean="0">
                <a:latin typeface="Calibri" pitchFamily="34" charset="0"/>
              </a:rPr>
              <a:pPr/>
              <a:t>3</a:t>
            </a:fld>
            <a:endParaRPr lang="en-US" alt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492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12BD9EE-E69A-4C08-B033-BDD2ECBC09A5}" type="slidenum">
              <a:rPr lang="en-US" altLang="cs-CZ" smtClean="0">
                <a:latin typeface="Calibri" pitchFamily="34" charset="0"/>
              </a:rPr>
              <a:pPr/>
              <a:t>15</a:t>
            </a:fld>
            <a:endParaRPr lang="en-US" alt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342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en-US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439B444-90E0-4217-9C41-788EB39E262B}" type="slidenum">
              <a:rPr lang="en-US" altLang="en-US" smtClean="0">
                <a:latin typeface="Calibri" pitchFamily="34" charset="0"/>
              </a:rPr>
              <a:pPr/>
              <a:t>17</a:t>
            </a:fld>
            <a:endParaRPr lang="en-US" alt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139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Poruke koje razmenjuju NCTS  I GMS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A98348F-B39B-4D87-8A67-C4D1A64AACAF}" type="slidenum">
              <a:rPr lang="en-US" altLang="cs-CZ" smtClean="0">
                <a:latin typeface="Calibri" pitchFamily="34" charset="0"/>
              </a:rPr>
              <a:pPr/>
              <a:t>18</a:t>
            </a:fld>
            <a:endParaRPr lang="en-US" alt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007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Kratak spisak poruka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D5CCFDE-664F-42F1-9A67-E23785F4A8F4}" type="slidenum">
              <a:rPr lang="en-US" altLang="cs-CZ" smtClean="0">
                <a:latin typeface="Calibri" pitchFamily="34" charset="0"/>
              </a:rPr>
              <a:pPr/>
              <a:t>19</a:t>
            </a:fld>
            <a:endParaRPr lang="en-US" alt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274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en-US" smtClean="0"/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3A334FD-316C-4FF5-B6C6-7664039D0A6D}" type="slidenum">
              <a:rPr lang="en-US" altLang="en-US" smtClean="0">
                <a:latin typeface="Calibri" pitchFamily="34" charset="0"/>
              </a:rPr>
              <a:pPr/>
              <a:t>21</a:t>
            </a:fld>
            <a:endParaRPr lang="en-US" alt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476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4186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025"/>
          <a:stretch>
            <a:fillRect/>
          </a:stretch>
        </p:blipFill>
        <p:spPr bwMode="auto">
          <a:xfrm rot="10800000">
            <a:off x="0" y="463550"/>
            <a:ext cx="9124950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999"/>
          <a:stretch>
            <a:fillRect/>
          </a:stretch>
        </p:blipFill>
        <p:spPr bwMode="auto">
          <a:xfrm>
            <a:off x="19050" y="5373688"/>
            <a:ext cx="91249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4824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Candara" pitchFamily="34" charset="0"/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  <a:latin typeface="Candara" pitchFamily="34" charset="0"/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  <a:latin typeface="Candara" pitchFamily="34" charset="0"/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  <a:latin typeface="Candara" pitchFamily="34" charset="0"/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  <a:latin typeface="Candar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50519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351588"/>
            <a:ext cx="9144000" cy="28733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0" y="6064250"/>
            <a:ext cx="9144000" cy="287338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800" smtClean="0">
              <a:solidFill>
                <a:srgbClr val="000066"/>
              </a:solidFill>
            </a:endParaRPr>
          </a:p>
        </p:txBody>
      </p:sp>
      <p:pic>
        <p:nvPicPr>
          <p:cNvPr id="4" name="Picture 15" descr="Grb-Srbija_20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67425"/>
            <a:ext cx="466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54021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Klepnutím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B0307DC-7CAC-462B-BF9A-C140CA6D3510}" type="datetimeFigureOut">
              <a:rPr lang="cs-CZ" smtClean="0"/>
              <a:pPr/>
              <a:t>1.3.2021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7" r:id="rId12"/>
    <p:sldLayoutId id="2147483761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r-Latn-RS" b="1" dirty="0" smtClean="0">
                <a:solidFill>
                  <a:srgbClr val="002060"/>
                </a:solidFill>
              </a:rPr>
              <a:t>Podgorica,  5. mart 2021.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484784"/>
            <a:ext cx="7200800" cy="3600400"/>
          </a:xfrm>
        </p:spPr>
        <p:txBody>
          <a:bodyPr/>
          <a:lstStyle/>
          <a:p>
            <a:pPr marL="182880" indent="0" algn="ctr">
              <a:buNone/>
            </a:pPr>
            <a:r>
              <a:rPr lang="sr-Latn-R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sr-Latn-R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sr-Latn-R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KONVENCIJI O ZAJEDNIČKOM TRANZITNOM POSTUPKU</a:t>
            </a:r>
            <a:endParaRPr lang="en-US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520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2068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Umanjenje zajedničkog </a:t>
            </a:r>
            <a:r>
              <a:rPr lang="pl-PL" sz="3200" b="1" dirty="0" smtClean="0">
                <a:solidFill>
                  <a:srgbClr val="002060"/>
                </a:solidFill>
              </a:rPr>
              <a:t>obezbeđenja</a:t>
            </a:r>
          </a:p>
          <a:p>
            <a:pPr algn="ctr"/>
            <a:r>
              <a:rPr lang="pl-PL" sz="3200" b="1" dirty="0" smtClean="0">
                <a:solidFill>
                  <a:srgbClr val="002060"/>
                </a:solidFill>
              </a:rPr>
              <a:t>Član 75. Konvencije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107504" y="2276872"/>
            <a:ext cx="90364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sz="2800" b="1" dirty="0">
                <a:solidFill>
                  <a:srgbClr val="002060"/>
                </a:solidFill>
              </a:rPr>
              <a:t>na 50% referentnog iznosa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sz="2800" b="1" dirty="0">
                <a:solidFill>
                  <a:srgbClr val="002060"/>
                </a:solidFill>
              </a:rPr>
              <a:t>na 30% referentnog iznosa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sz="2800" b="1" dirty="0">
                <a:solidFill>
                  <a:srgbClr val="002060"/>
                </a:solidFill>
              </a:rPr>
              <a:t>na 0% referentnog iznosa - oslobođenje</a:t>
            </a:r>
            <a:endParaRPr lang="x-none" sz="2800" b="1" dirty="0"/>
          </a:p>
        </p:txBody>
      </p:sp>
    </p:spTree>
    <p:extLst>
      <p:ext uri="{BB962C8B-B14F-4D97-AF65-F5344CB8AC3E}">
        <p14:creationId xmlns:p14="http://schemas.microsoft.com/office/powerpoint/2010/main" val="138616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2068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Umanjenje zajedničkog </a:t>
            </a:r>
            <a:r>
              <a:rPr lang="pl-PL" sz="3200" b="1" dirty="0" smtClean="0">
                <a:solidFill>
                  <a:srgbClr val="002060"/>
                </a:solidFill>
              </a:rPr>
              <a:t>obezbeđenja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na 50% referentnog iznosa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107504" y="2276872"/>
            <a:ext cx="90364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rgbClr val="002060"/>
                </a:solidFill>
              </a:rPr>
              <a:t>podnosilac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zahteva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vodi</a:t>
            </a:r>
            <a:r>
              <a:rPr lang="en-US" sz="2400" dirty="0">
                <a:solidFill>
                  <a:srgbClr val="002060"/>
                </a:solidFill>
              </a:rPr>
              <a:t>  </a:t>
            </a:r>
            <a:r>
              <a:rPr lang="en-US" sz="2400" dirty="0" err="1">
                <a:solidFill>
                  <a:srgbClr val="002060"/>
                </a:solidFill>
              </a:rPr>
              <a:t>računovodstveni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sistem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koji</a:t>
            </a:r>
            <a:r>
              <a:rPr lang="en-US" sz="2400" dirty="0">
                <a:solidFill>
                  <a:srgbClr val="002060"/>
                </a:solidFill>
              </a:rPr>
              <a:t> je u </a:t>
            </a:r>
            <a:r>
              <a:rPr lang="en-US" sz="2400" dirty="0" err="1">
                <a:solidFill>
                  <a:srgbClr val="002060"/>
                </a:solidFill>
              </a:rPr>
              <a:t>skladu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opšteprihvaćenim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računovodstvenim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načelima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koja</a:t>
            </a:r>
            <a:r>
              <a:rPr lang="en-US" sz="2400" dirty="0">
                <a:solidFill>
                  <a:srgbClr val="002060"/>
                </a:solidFill>
              </a:rPr>
              <a:t> se </a:t>
            </a:r>
            <a:r>
              <a:rPr lang="en-US" sz="2400" dirty="0" err="1">
                <a:solidFill>
                  <a:srgbClr val="002060"/>
                </a:solidFill>
              </a:rPr>
              <a:t>primenjuju</a:t>
            </a:r>
            <a:r>
              <a:rPr lang="en-US" sz="2400" dirty="0">
                <a:solidFill>
                  <a:srgbClr val="002060"/>
                </a:solidFill>
              </a:rPr>
              <a:t> u </a:t>
            </a:r>
            <a:r>
              <a:rPr lang="sr-Latn-RS" sz="2400" dirty="0" smtClean="0">
                <a:solidFill>
                  <a:srgbClr val="002060"/>
                </a:solidFill>
              </a:rPr>
              <a:t>Crnoj Gori </a:t>
            </a:r>
            <a:r>
              <a:rPr lang="en-US" sz="2400" dirty="0" err="1" smtClean="0">
                <a:solidFill>
                  <a:srgbClr val="002060"/>
                </a:solidFill>
              </a:rPr>
              <a:t>na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taj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način</a:t>
            </a:r>
            <a:r>
              <a:rPr lang="en-US" sz="2400" dirty="0">
                <a:solidFill>
                  <a:srgbClr val="002060"/>
                </a:solidFill>
              </a:rPr>
              <a:t> da </a:t>
            </a:r>
            <a:r>
              <a:rPr lang="en-US" sz="2400" dirty="0" err="1">
                <a:solidFill>
                  <a:srgbClr val="002060"/>
                </a:solidFill>
              </a:rPr>
              <a:t>omogućava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naknadne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carinske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kontrole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vodi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arhivu</a:t>
            </a:r>
            <a:r>
              <a:rPr lang="en-US" sz="2400" dirty="0">
                <a:solidFill>
                  <a:srgbClr val="002060"/>
                </a:solidFill>
              </a:rPr>
              <a:t> o </a:t>
            </a:r>
            <a:r>
              <a:rPr lang="en-US" sz="2400" dirty="0" err="1">
                <a:solidFill>
                  <a:srgbClr val="002060"/>
                </a:solidFill>
              </a:rPr>
              <a:t>podacima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kojom</a:t>
            </a:r>
            <a:r>
              <a:rPr lang="en-US" sz="2400" dirty="0">
                <a:solidFill>
                  <a:srgbClr val="002060"/>
                </a:solidFill>
              </a:rPr>
              <a:t> se </a:t>
            </a:r>
            <a:r>
              <a:rPr lang="en-US" sz="2400" dirty="0" err="1">
                <a:solidFill>
                  <a:srgbClr val="002060"/>
                </a:solidFill>
              </a:rPr>
              <a:t>omogućava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revizorski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trag</a:t>
            </a:r>
            <a:r>
              <a:rPr lang="en-US" sz="2400" dirty="0">
                <a:solidFill>
                  <a:srgbClr val="002060"/>
                </a:solidFill>
              </a:rPr>
              <a:t> od </a:t>
            </a:r>
            <a:r>
              <a:rPr lang="en-US" sz="2400" dirty="0" err="1">
                <a:solidFill>
                  <a:srgbClr val="002060"/>
                </a:solidFill>
              </a:rPr>
              <a:t>trenutka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unosa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podataka</a:t>
            </a:r>
            <a:r>
              <a:rPr lang="en-US" sz="2400" dirty="0">
                <a:solidFill>
                  <a:srgbClr val="002060"/>
                </a:solidFill>
              </a:rPr>
              <a:t> u </a:t>
            </a:r>
            <a:r>
              <a:rPr lang="en-US" sz="2400" dirty="0" err="1">
                <a:solidFill>
                  <a:srgbClr val="002060"/>
                </a:solidFill>
              </a:rPr>
              <a:t>evidenciju</a:t>
            </a:r>
            <a:r>
              <a:rPr lang="en-US" sz="2400" dirty="0">
                <a:solidFill>
                  <a:srgbClr val="002060"/>
                </a:solidFill>
              </a:rPr>
              <a:t>; 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rgbClr val="002060"/>
                </a:solidFill>
              </a:rPr>
              <a:t>podnosilac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zahteva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ima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administrativnu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organizaciju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odgovara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vrsti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obimu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poslovanja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koja</a:t>
            </a:r>
            <a:r>
              <a:rPr lang="en-US" sz="2400" dirty="0">
                <a:solidFill>
                  <a:srgbClr val="002060"/>
                </a:solidFill>
              </a:rPr>
              <a:t> je </a:t>
            </a:r>
            <a:r>
              <a:rPr lang="en-US" sz="2400" dirty="0" err="1">
                <a:solidFill>
                  <a:srgbClr val="002060"/>
                </a:solidFill>
              </a:rPr>
              <a:t>pogodna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upravljanje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prometom</a:t>
            </a:r>
            <a:r>
              <a:rPr lang="en-US" sz="2400" dirty="0">
                <a:solidFill>
                  <a:srgbClr val="002060"/>
                </a:solidFill>
              </a:rPr>
              <a:t> robe, </a:t>
            </a:r>
            <a:r>
              <a:rPr lang="en-US" sz="2400" dirty="0" err="1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ima</a:t>
            </a:r>
            <a:r>
              <a:rPr lang="en-US" sz="2400" dirty="0">
                <a:solidFill>
                  <a:srgbClr val="002060"/>
                </a:solidFill>
              </a:rPr>
              <a:t> interne </a:t>
            </a:r>
            <a:r>
              <a:rPr lang="en-US" sz="2400" dirty="0" err="1">
                <a:solidFill>
                  <a:srgbClr val="002060"/>
                </a:solidFill>
              </a:rPr>
              <a:t>kontrole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kojima</a:t>
            </a:r>
            <a:r>
              <a:rPr lang="en-US" sz="2400" dirty="0">
                <a:solidFill>
                  <a:srgbClr val="002060"/>
                </a:solidFill>
              </a:rPr>
              <a:t> je </a:t>
            </a:r>
            <a:r>
              <a:rPr lang="en-US" sz="2400" dirty="0" err="1">
                <a:solidFill>
                  <a:srgbClr val="002060"/>
                </a:solidFill>
              </a:rPr>
              <a:t>moguće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sprečiti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otkriti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ispraviti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greške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kao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sprečiti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otkriti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nezakonite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ili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nepravilne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transakcije</a:t>
            </a:r>
            <a:r>
              <a:rPr lang="en-US" sz="2400" dirty="0">
                <a:solidFill>
                  <a:srgbClr val="002060"/>
                </a:solidFill>
              </a:rPr>
              <a:t>; 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rgbClr val="002060"/>
                </a:solidFill>
              </a:rPr>
              <a:t>podnosilac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zahteva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nije</a:t>
            </a:r>
            <a:r>
              <a:rPr lang="en-US" sz="2400" dirty="0">
                <a:solidFill>
                  <a:srgbClr val="002060"/>
                </a:solidFill>
              </a:rPr>
              <a:t> u </a:t>
            </a:r>
            <a:r>
              <a:rPr lang="en-US" sz="2400" dirty="0" err="1">
                <a:solidFill>
                  <a:srgbClr val="002060"/>
                </a:solidFill>
              </a:rPr>
              <a:t>stečajnom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postupku</a:t>
            </a:r>
            <a:r>
              <a:rPr lang="en-US" sz="2400" dirty="0">
                <a:solidFill>
                  <a:srgbClr val="002060"/>
                </a:solidFill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51636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2068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Umanjenje zajedničkog </a:t>
            </a:r>
            <a:r>
              <a:rPr lang="pl-PL" sz="3200" b="1" dirty="0" smtClean="0">
                <a:solidFill>
                  <a:srgbClr val="002060"/>
                </a:solidFill>
              </a:rPr>
              <a:t>obezbeđenja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na 50% referentnog iznosa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104258" y="1961163"/>
            <a:ext cx="90364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</a:rPr>
              <a:t>u </a:t>
            </a:r>
            <a:r>
              <a:rPr lang="en-US" sz="2400" dirty="0" err="1">
                <a:solidFill>
                  <a:srgbClr val="002060"/>
                </a:solidFill>
              </a:rPr>
              <a:t>toku</a:t>
            </a:r>
            <a:r>
              <a:rPr lang="en-US" sz="2400" dirty="0">
                <a:solidFill>
                  <a:srgbClr val="002060"/>
                </a:solidFill>
              </a:rPr>
              <a:t> tri </a:t>
            </a:r>
            <a:r>
              <a:rPr lang="en-US" sz="2400" dirty="0" err="1">
                <a:solidFill>
                  <a:srgbClr val="002060"/>
                </a:solidFill>
              </a:rPr>
              <a:t>godine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prethode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podnošenju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zahteva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podnosilac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zahteva</a:t>
            </a:r>
            <a:r>
              <a:rPr lang="en-US" sz="2400" dirty="0">
                <a:solidFill>
                  <a:srgbClr val="002060"/>
                </a:solidFill>
              </a:rPr>
              <a:t> je </a:t>
            </a:r>
            <a:r>
              <a:rPr lang="en-US" sz="2400" dirty="0" err="1">
                <a:solidFill>
                  <a:srgbClr val="002060"/>
                </a:solidFill>
              </a:rPr>
              <a:t>ispunio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svoje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finansijske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obaveze</a:t>
            </a:r>
            <a:r>
              <a:rPr lang="en-US" sz="2400" dirty="0">
                <a:solidFill>
                  <a:srgbClr val="002060"/>
                </a:solidFill>
              </a:rPr>
              <a:t> u </a:t>
            </a:r>
            <a:r>
              <a:rPr lang="en-US" sz="2400" dirty="0" err="1">
                <a:solidFill>
                  <a:srgbClr val="002060"/>
                </a:solidFill>
              </a:rPr>
              <a:t>pogledu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izmirenja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carinskog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duga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koji</a:t>
            </a:r>
            <a:r>
              <a:rPr lang="en-US" sz="2400" dirty="0">
                <a:solidFill>
                  <a:srgbClr val="002060"/>
                </a:solidFill>
              </a:rPr>
              <a:t> se </a:t>
            </a:r>
            <a:r>
              <a:rPr lang="en-US" sz="2400" dirty="0" err="1">
                <a:solidFill>
                  <a:srgbClr val="002060"/>
                </a:solidFill>
              </a:rPr>
              <a:t>naplaćuje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uvoz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ili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izvoz</a:t>
            </a:r>
            <a:r>
              <a:rPr lang="en-US" sz="2400" dirty="0">
                <a:solidFill>
                  <a:srgbClr val="002060"/>
                </a:solidFill>
              </a:rPr>
              <a:t> robe </a:t>
            </a:r>
            <a:r>
              <a:rPr lang="en-US" sz="2400" dirty="0" err="1">
                <a:solidFill>
                  <a:srgbClr val="002060"/>
                </a:solidFill>
              </a:rPr>
              <a:t>ili</a:t>
            </a:r>
            <a:r>
              <a:rPr lang="en-US" sz="2400" dirty="0">
                <a:solidFill>
                  <a:srgbClr val="002060"/>
                </a:solidFill>
              </a:rPr>
              <a:t> u </a:t>
            </a:r>
            <a:r>
              <a:rPr lang="en-US" sz="2400" dirty="0" err="1">
                <a:solidFill>
                  <a:srgbClr val="002060"/>
                </a:solidFill>
              </a:rPr>
              <a:t>vezi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njima</a:t>
            </a:r>
            <a:r>
              <a:rPr lang="en-US" sz="2400" dirty="0">
                <a:solidFill>
                  <a:srgbClr val="002060"/>
                </a:solidFill>
              </a:rPr>
              <a:t>; 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rgbClr val="002060"/>
                </a:solidFill>
              </a:rPr>
              <a:t>podnosilac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zahteva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dokaže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osnovu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evidencije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podataka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dostupnih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</a:t>
            </a:r>
            <a:r>
              <a:rPr lang="en-US" sz="2400" dirty="0">
                <a:solidFill>
                  <a:srgbClr val="002060"/>
                </a:solidFill>
              </a:rPr>
              <a:t> tri </a:t>
            </a:r>
            <a:r>
              <a:rPr lang="en-US" sz="2400" dirty="0" err="1">
                <a:solidFill>
                  <a:srgbClr val="002060"/>
                </a:solidFill>
              </a:rPr>
              <a:t>godine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prethode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podnošenju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zahteva</a:t>
            </a:r>
            <a:r>
              <a:rPr lang="en-US" sz="2400" dirty="0">
                <a:solidFill>
                  <a:srgbClr val="002060"/>
                </a:solidFill>
              </a:rPr>
              <a:t> da je </a:t>
            </a:r>
            <a:r>
              <a:rPr lang="en-US" sz="2400" dirty="0" err="1">
                <a:solidFill>
                  <a:srgbClr val="002060"/>
                </a:solidFill>
              </a:rPr>
              <a:t>dovoljno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finansijski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solventan</a:t>
            </a:r>
            <a:r>
              <a:rPr lang="en-US" sz="2400" dirty="0">
                <a:solidFill>
                  <a:srgbClr val="002060"/>
                </a:solidFill>
              </a:rPr>
              <a:t> da </a:t>
            </a:r>
            <a:r>
              <a:rPr lang="en-US" sz="2400" dirty="0" err="1">
                <a:solidFill>
                  <a:srgbClr val="002060"/>
                </a:solidFill>
              </a:rPr>
              <a:t>ispuni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svoje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obaveze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imajući</a:t>
            </a:r>
            <a:r>
              <a:rPr lang="en-US" sz="2400" dirty="0">
                <a:solidFill>
                  <a:srgbClr val="002060"/>
                </a:solidFill>
              </a:rPr>
              <a:t> u </a:t>
            </a:r>
            <a:r>
              <a:rPr lang="en-US" sz="2400" dirty="0" err="1">
                <a:solidFill>
                  <a:srgbClr val="002060"/>
                </a:solidFill>
              </a:rPr>
              <a:t>vidu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vrstu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obim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poslovne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delatnosti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kao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 da </a:t>
            </a:r>
            <a:r>
              <a:rPr lang="en-US" sz="2400" dirty="0" err="1">
                <a:solidFill>
                  <a:srgbClr val="002060"/>
                </a:solidFill>
              </a:rPr>
              <a:t>nema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negativnu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neto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imovinu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osim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ako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raspolaže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dovoljnim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sredstvima</a:t>
            </a:r>
            <a:r>
              <a:rPr lang="en-US" sz="2400" dirty="0">
                <a:solidFill>
                  <a:srgbClr val="002060"/>
                </a:solidFill>
              </a:rPr>
              <a:t> da je </a:t>
            </a:r>
            <a:r>
              <a:rPr lang="en-US" sz="2400" dirty="0" err="1">
                <a:solidFill>
                  <a:srgbClr val="002060"/>
                </a:solidFill>
              </a:rPr>
              <a:t>može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pokriti</a:t>
            </a:r>
            <a:r>
              <a:rPr lang="en-US" sz="2400" dirty="0">
                <a:solidFill>
                  <a:srgbClr val="002060"/>
                </a:solidFill>
              </a:rPr>
              <a:t>; 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rgbClr val="002060"/>
                </a:solidFill>
              </a:rPr>
              <a:t>podnosilac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zahteva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može</a:t>
            </a:r>
            <a:r>
              <a:rPr lang="en-US" sz="2400" dirty="0">
                <a:solidFill>
                  <a:srgbClr val="002060"/>
                </a:solidFill>
              </a:rPr>
              <a:t> da </a:t>
            </a:r>
            <a:r>
              <a:rPr lang="en-US" sz="2400" dirty="0" err="1">
                <a:solidFill>
                  <a:srgbClr val="002060"/>
                </a:solidFill>
              </a:rPr>
              <a:t>dokaže</a:t>
            </a:r>
            <a:r>
              <a:rPr lang="en-US" sz="2400" dirty="0">
                <a:solidFill>
                  <a:srgbClr val="002060"/>
                </a:solidFill>
              </a:rPr>
              <a:t> da </a:t>
            </a:r>
            <a:r>
              <a:rPr lang="en-US" sz="2400" dirty="0" err="1">
                <a:solidFill>
                  <a:srgbClr val="002060"/>
                </a:solidFill>
              </a:rPr>
              <a:t>ima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dovoljno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finansijskih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sredstava</a:t>
            </a:r>
            <a:r>
              <a:rPr lang="en-US" sz="2400" dirty="0">
                <a:solidFill>
                  <a:srgbClr val="002060"/>
                </a:solidFill>
              </a:rPr>
              <a:t> da </a:t>
            </a:r>
            <a:r>
              <a:rPr lang="en-US" sz="2400" dirty="0" err="1">
                <a:solidFill>
                  <a:srgbClr val="002060"/>
                </a:solidFill>
              </a:rPr>
              <a:t>ispuni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svoje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obaveze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referentni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iznos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nije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pokriven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garancijom</a:t>
            </a:r>
            <a:r>
              <a:rPr lang="en-US" sz="2400" dirty="0">
                <a:solidFill>
                  <a:srgbClr val="00206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5382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2068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Umanjenje zajedničkog </a:t>
            </a:r>
            <a:r>
              <a:rPr lang="pl-PL" sz="3200" b="1" dirty="0" smtClean="0">
                <a:solidFill>
                  <a:srgbClr val="002060"/>
                </a:solidFill>
              </a:rPr>
              <a:t>obezbeđenja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na </a:t>
            </a:r>
            <a:r>
              <a:rPr lang="pl-PL" sz="3200" b="1" dirty="0" smtClean="0">
                <a:solidFill>
                  <a:srgbClr val="002060"/>
                </a:solidFill>
              </a:rPr>
              <a:t>30</a:t>
            </a:r>
            <a:r>
              <a:rPr lang="pl-PL" sz="3200" b="1" dirty="0">
                <a:solidFill>
                  <a:srgbClr val="002060"/>
                </a:solidFill>
              </a:rPr>
              <a:t>% referentnog iznosa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104258" y="1961163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258" y="2413338"/>
            <a:ext cx="90364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vi-VN" sz="2800" dirty="0">
                <a:solidFill>
                  <a:srgbClr val="002060"/>
                </a:solidFill>
                <a:latin typeface="Calibri" panose="020F0502020204030204" pitchFamily="34" charset="0"/>
              </a:rPr>
              <a:t>podnosilac zahteva obezbeđuje uslove da odgovarajući zaposleni dobiju nalog da obaveste carinske organe kad god otkriju poteškoće pri ispunjavanju postavljenih uslova i utvrđuje procedure za obaveštavanje carinskih organa o takvim poteškoćama; </a:t>
            </a:r>
            <a:endParaRPr lang="en-US" sz="28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29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2068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Umanjenje zajedničkog </a:t>
            </a:r>
            <a:r>
              <a:rPr lang="pl-PL" sz="3200" b="1" dirty="0" smtClean="0">
                <a:solidFill>
                  <a:srgbClr val="002060"/>
                </a:solidFill>
              </a:rPr>
              <a:t>obezbeđenja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na </a:t>
            </a:r>
            <a:r>
              <a:rPr lang="pl-PL" sz="3200" b="1" dirty="0" smtClean="0">
                <a:solidFill>
                  <a:srgbClr val="002060"/>
                </a:solidFill>
              </a:rPr>
              <a:t>0</a:t>
            </a:r>
            <a:r>
              <a:rPr lang="pl-PL" sz="3200" b="1" dirty="0">
                <a:solidFill>
                  <a:srgbClr val="002060"/>
                </a:solidFill>
              </a:rPr>
              <a:t>% referentnog </a:t>
            </a:r>
            <a:r>
              <a:rPr lang="pl-PL" sz="3200" b="1" dirty="0" smtClean="0">
                <a:solidFill>
                  <a:srgbClr val="002060"/>
                </a:solidFill>
              </a:rPr>
              <a:t>iznosa- oslobođenje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104258" y="1697906"/>
            <a:ext cx="90364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podnosilac zahteva omogućava carinskom organu fizički pristup svojim računovodstvenim sistemima i, gde je to moguće, svojoj poslovnim i transportnim evidencijama; 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podnosilac zahteva ima logistički sistem koji prepoznaje robu kao domaću ili stranu robu i navodi, po potrebi, lokaciju te robe; 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ako je primenjivo, podnosilac zahteva ima zadovoljavajuće procedure za upravljanje dozvolama i odobrenjima izdatim u skladu sa merama trgovinske politike ili koja se odnose na promet poljoprivrednim proizvodima;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podnosilac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zahteva ima zadovoljavajuće procedure za arhiviranje svoje evidencije i informacija, kao i za zaštitu od gubitka informacija; 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podnosilac zahteva sprovodi odgovarajuće bezbednosne mere u cilju zaštite kompjuterskog sistema podnosioca zahteva od neovlašćenog upada i obezbeđivanja dokumentacije podnosioca zahteva.</a:t>
            </a:r>
          </a:p>
        </p:txBody>
      </p:sp>
    </p:spTree>
    <p:extLst>
      <p:ext uri="{BB962C8B-B14F-4D97-AF65-F5344CB8AC3E}">
        <p14:creationId xmlns:p14="http://schemas.microsoft.com/office/powerpoint/2010/main" val="174101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31863"/>
            <a:ext cx="9144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1325" lvl="1" indent="-285750">
              <a:buFont typeface="Arial" panose="020B0604020202020204" pitchFamily="34" charset="0"/>
              <a:buChar char="•"/>
              <a:defRPr/>
            </a:pPr>
            <a:r>
              <a:rPr lang="sr-Latn-CS" sz="2400" b="1" dirty="0">
                <a:solidFill>
                  <a:srgbClr val="002060"/>
                </a:solidFill>
              </a:rPr>
              <a:t>Garantna carinarnica </a:t>
            </a:r>
            <a:r>
              <a:rPr lang="en-GB" sz="2400" b="1" dirty="0">
                <a:solidFill>
                  <a:srgbClr val="002060"/>
                </a:solidFill>
              </a:rPr>
              <a:t>:</a:t>
            </a:r>
          </a:p>
          <a:p>
            <a:pPr marL="898525" lvl="2" indent="-342900">
              <a:buFont typeface="Arial" panose="020B0604020202020204" pitchFamily="34" charset="0"/>
              <a:buChar char="−"/>
              <a:defRPr/>
            </a:pPr>
            <a:r>
              <a:rPr lang="sr-Latn-CS" sz="2400" dirty="0">
                <a:solidFill>
                  <a:srgbClr val="002060"/>
                </a:solidFill>
              </a:rPr>
              <a:t>Ocenjuje i odobrava garant</a:t>
            </a:r>
            <a:r>
              <a:rPr lang="en-US" sz="2400" dirty="0">
                <a:solidFill>
                  <a:srgbClr val="002060"/>
                </a:solidFill>
              </a:rPr>
              <a:t>a</a:t>
            </a:r>
            <a:r>
              <a:rPr lang="sr-Latn-CS" sz="2400" dirty="0">
                <a:solidFill>
                  <a:srgbClr val="002060"/>
                </a:solidFill>
              </a:rPr>
              <a:t> i zajedničku garanciju korisniku</a:t>
            </a:r>
            <a:endParaRPr lang="en-GB" sz="2400" dirty="0">
              <a:solidFill>
                <a:srgbClr val="002060"/>
              </a:solidFill>
            </a:endParaRPr>
          </a:p>
          <a:p>
            <a:pPr marL="898525" lvl="2" indent="-342900">
              <a:buFont typeface="Arial" panose="020B0604020202020204" pitchFamily="34" charset="0"/>
              <a:buChar char="−"/>
              <a:defRPr/>
            </a:pPr>
            <a:r>
              <a:rPr lang="sr-Latn-CS" sz="2400" dirty="0">
                <a:solidFill>
                  <a:srgbClr val="002060"/>
                </a:solidFill>
              </a:rPr>
              <a:t>Prihvata i izvršava registraciju garancija</a:t>
            </a:r>
            <a:endParaRPr lang="en-GB" sz="2400" dirty="0">
              <a:solidFill>
                <a:srgbClr val="002060"/>
              </a:solidFill>
            </a:endParaRPr>
          </a:p>
          <a:p>
            <a:pPr marL="898525" lvl="2" indent="-342900">
              <a:buFont typeface="Arial" panose="020B0604020202020204" pitchFamily="34" charset="0"/>
              <a:buChar char="−"/>
              <a:defRPr/>
            </a:pPr>
            <a:r>
              <a:rPr lang="sr-Latn-CS" sz="2400" dirty="0">
                <a:solidFill>
                  <a:srgbClr val="002060"/>
                </a:solidFill>
              </a:rPr>
              <a:t>Izdaje GRN i Primarni pristupni kod</a:t>
            </a:r>
            <a:endParaRPr lang="en-GB" sz="2400" dirty="0">
              <a:solidFill>
                <a:srgbClr val="002060"/>
              </a:solidFill>
            </a:endParaRPr>
          </a:p>
          <a:p>
            <a:pPr marL="555625" lvl="2">
              <a:defRPr/>
            </a:pPr>
            <a:endParaRPr lang="en-GB" sz="2400" b="1" dirty="0">
              <a:solidFill>
                <a:srgbClr val="002060"/>
              </a:solidFill>
            </a:endParaRPr>
          </a:p>
          <a:p>
            <a:pPr marL="441325" lvl="1" indent="-285750">
              <a:buFont typeface="Arial" panose="020B0604020202020204" pitchFamily="34" charset="0"/>
              <a:buChar char="•"/>
              <a:defRPr/>
            </a:pPr>
            <a:r>
              <a:rPr lang="en-GB" sz="2400" b="1" dirty="0">
                <a:solidFill>
                  <a:srgbClr val="002060"/>
                </a:solidFill>
              </a:rPr>
              <a:t>NCTS &amp; GMS </a:t>
            </a:r>
            <a:r>
              <a:rPr lang="sr-Latn-CS" sz="2400" b="1" dirty="0">
                <a:solidFill>
                  <a:srgbClr val="002060"/>
                </a:solidFill>
              </a:rPr>
              <a:t>će elektronski u re</a:t>
            </a:r>
            <a:r>
              <a:rPr lang="en-US" sz="2400" b="1" dirty="0">
                <a:solidFill>
                  <a:srgbClr val="002060"/>
                </a:solidFill>
              </a:rPr>
              <a:t>a</a:t>
            </a:r>
            <a:r>
              <a:rPr lang="sr-Latn-CS" sz="2400" b="1" dirty="0" err="1">
                <a:solidFill>
                  <a:srgbClr val="002060"/>
                </a:solidFill>
              </a:rPr>
              <a:t>lnom</a:t>
            </a:r>
            <a:r>
              <a:rPr lang="sr-Latn-CS" sz="2400" b="1" dirty="0">
                <a:solidFill>
                  <a:srgbClr val="002060"/>
                </a:solidFill>
              </a:rPr>
              <a:t> vremenu</a:t>
            </a:r>
            <a:r>
              <a:rPr lang="en-GB" sz="2400" b="1" dirty="0">
                <a:solidFill>
                  <a:srgbClr val="002060"/>
                </a:solidFill>
              </a:rPr>
              <a:t>:</a:t>
            </a:r>
          </a:p>
          <a:p>
            <a:pPr marL="1257300" lvl="2" indent="-342900">
              <a:buFont typeface="Arial" panose="020B0604020202020204" pitchFamily="34" charset="0"/>
              <a:buChar char="−"/>
              <a:defRPr/>
            </a:pPr>
            <a:r>
              <a:rPr lang="sr-Latn-CS" sz="2400" dirty="0">
                <a:solidFill>
                  <a:srgbClr val="002060"/>
                </a:solidFill>
              </a:rPr>
              <a:t>Proveriti ispravnost GRN i Pristupnog koda</a:t>
            </a:r>
            <a:endParaRPr lang="en-GB" sz="2400" dirty="0">
              <a:solidFill>
                <a:srgbClr val="002060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−"/>
              <a:defRPr/>
            </a:pPr>
            <a:r>
              <a:rPr lang="sr-Latn-CS" sz="2400" dirty="0">
                <a:solidFill>
                  <a:srgbClr val="002060"/>
                </a:solidFill>
              </a:rPr>
              <a:t>Proveriti raspoloživi iznos za garantovanje carinskog duga</a:t>
            </a:r>
            <a:endParaRPr lang="en-GB" sz="2400" dirty="0">
              <a:solidFill>
                <a:srgbClr val="002060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−"/>
              <a:defRPr/>
            </a:pPr>
            <a:r>
              <a:rPr lang="sr-Latn-CS" sz="2400" dirty="0">
                <a:solidFill>
                  <a:srgbClr val="002060"/>
                </a:solidFill>
              </a:rPr>
              <a:t>Pratiti upotrebu garancije i garantovanog iznosa</a:t>
            </a:r>
            <a:endParaRPr lang="en-GB" sz="2400" dirty="0">
              <a:solidFill>
                <a:srgbClr val="002060"/>
              </a:solidFill>
            </a:endParaRPr>
          </a:p>
          <a:p>
            <a:pPr lvl="2">
              <a:defRPr/>
            </a:pPr>
            <a:endParaRPr lang="en-GB" sz="2400" b="1" dirty="0">
              <a:solidFill>
                <a:srgbClr val="002060"/>
              </a:solidFill>
            </a:endParaRPr>
          </a:p>
          <a:p>
            <a:pPr marL="441325" lvl="1" indent="-285750">
              <a:buFont typeface="Arial" panose="020B0604020202020204" pitchFamily="34" charset="0"/>
              <a:buChar char="•"/>
              <a:defRPr/>
            </a:pPr>
            <a:r>
              <a:rPr lang="en-GB" sz="2400" b="1" dirty="0">
                <a:solidFill>
                  <a:srgbClr val="002060"/>
                </a:solidFill>
              </a:rPr>
              <a:t>GMS </a:t>
            </a:r>
            <a:r>
              <a:rPr lang="sr-Latn-CS" sz="2400" b="1" dirty="0">
                <a:solidFill>
                  <a:srgbClr val="002060"/>
                </a:solidFill>
              </a:rPr>
              <a:t>će elektronski u re</a:t>
            </a:r>
            <a:r>
              <a:rPr lang="en-US" sz="2400" b="1" dirty="0">
                <a:solidFill>
                  <a:srgbClr val="002060"/>
                </a:solidFill>
              </a:rPr>
              <a:t>a</a:t>
            </a:r>
            <a:r>
              <a:rPr lang="sr-Latn-CS" sz="2400" b="1" dirty="0">
                <a:solidFill>
                  <a:srgbClr val="002060"/>
                </a:solidFill>
              </a:rPr>
              <a:t>lnom vremenu</a:t>
            </a:r>
            <a:r>
              <a:rPr lang="en-GB" sz="2400" b="1" dirty="0">
                <a:solidFill>
                  <a:srgbClr val="002060"/>
                </a:solidFill>
              </a:rPr>
              <a:t>:</a:t>
            </a:r>
          </a:p>
          <a:p>
            <a:pPr marL="1257300" lvl="2" indent="-342900">
              <a:buFont typeface="Arial" panose="020B0604020202020204" pitchFamily="34" charset="0"/>
              <a:buChar char="−"/>
              <a:defRPr/>
            </a:pPr>
            <a:r>
              <a:rPr lang="sr-Latn-CS" sz="2400" dirty="0">
                <a:solidFill>
                  <a:srgbClr val="002060"/>
                </a:solidFill>
              </a:rPr>
              <a:t>Registrovati sekundarne pristupne kodove izdate od strane </a:t>
            </a:r>
            <a:r>
              <a:rPr lang="sr-Latn-RS" sz="2400" dirty="0" smtClean="0">
                <a:solidFill>
                  <a:srgbClr val="002060"/>
                </a:solidFill>
              </a:rPr>
              <a:t>nosioca postupka</a:t>
            </a:r>
            <a:endParaRPr lang="en-GB" sz="2400" dirty="0">
              <a:solidFill>
                <a:srgbClr val="002060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−"/>
              <a:defRPr/>
            </a:pPr>
            <a:r>
              <a:rPr lang="sr-Latn-CS" sz="2400" dirty="0">
                <a:solidFill>
                  <a:srgbClr val="002060"/>
                </a:solidFill>
              </a:rPr>
              <a:t>Pratiti upotrebu garancija na bazi podataka iz otpremne carinarnice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20483" name="Content Placeholder 1"/>
          <p:cNvSpPr txBox="1">
            <a:spLocks/>
          </p:cNvSpPr>
          <p:nvPr/>
        </p:nvSpPr>
        <p:spPr bwMode="auto">
          <a:xfrm>
            <a:off x="339725" y="107950"/>
            <a:ext cx="862488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 sz="3600" b="1" dirty="0">
                <a:solidFill>
                  <a:srgbClr val="002060"/>
                </a:solidFill>
                <a:latin typeface="+mj-lt"/>
              </a:rPr>
              <a:t>GMS</a:t>
            </a:r>
            <a:r>
              <a:rPr lang="en-US" altLang="en-US" sz="3600" b="1" dirty="0">
                <a:solidFill>
                  <a:srgbClr val="002060"/>
                </a:solidFill>
                <a:latin typeface="+mj-lt"/>
              </a:rPr>
              <a:t> -</a:t>
            </a:r>
            <a:r>
              <a:rPr lang="en-GB" altLang="en-US" sz="3600" b="1" dirty="0">
                <a:solidFill>
                  <a:srgbClr val="002060"/>
                </a:solidFill>
                <a:latin typeface="+mj-lt"/>
              </a:rPr>
              <a:t>  </a:t>
            </a:r>
            <a:r>
              <a:rPr lang="sr-Latn-CS" altLang="en-US" sz="3600" b="1" dirty="0">
                <a:solidFill>
                  <a:srgbClr val="002060"/>
                </a:solidFill>
                <a:latin typeface="+mj-lt"/>
              </a:rPr>
              <a:t>ciljevi i oblast primene</a:t>
            </a:r>
            <a:endParaRPr lang="en-GB" altLang="cs-CZ" sz="36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53214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 txBox="1">
            <a:spLocks/>
          </p:cNvSpPr>
          <p:nvPr/>
        </p:nvSpPr>
        <p:spPr bwMode="auto">
          <a:xfrm>
            <a:off x="0" y="107950"/>
            <a:ext cx="91440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r-Latn-CS" altLang="en-US" sz="3800" b="1" dirty="0">
                <a:solidFill>
                  <a:srgbClr val="002060"/>
                </a:solidFill>
                <a:latin typeface="+mj-lt"/>
              </a:rPr>
              <a:t>NCTS </a:t>
            </a:r>
            <a:r>
              <a:rPr lang="en-US" altLang="en-US" sz="3800" b="1" dirty="0">
                <a:solidFill>
                  <a:srgbClr val="002060"/>
                </a:solidFill>
                <a:latin typeface="+mj-lt"/>
              </a:rPr>
              <a:t>&amp;</a:t>
            </a:r>
            <a:r>
              <a:rPr lang="sr-Latn-CS" altLang="en-US" sz="3800" b="1" dirty="0">
                <a:solidFill>
                  <a:srgbClr val="002060"/>
                </a:solidFill>
                <a:latin typeface="+mj-lt"/>
              </a:rPr>
              <a:t> GMS e</a:t>
            </a:r>
            <a:r>
              <a:rPr lang="en-US" altLang="en-US" sz="3800" b="1" dirty="0">
                <a:solidFill>
                  <a:srgbClr val="002060"/>
                </a:solidFill>
                <a:latin typeface="+mj-lt"/>
              </a:rPr>
              <a:t>-</a:t>
            </a:r>
            <a:r>
              <a:rPr lang="en-US" altLang="en-US" sz="3800" b="1" dirty="0" err="1">
                <a:solidFill>
                  <a:srgbClr val="002060"/>
                </a:solidFill>
                <a:latin typeface="+mj-lt"/>
              </a:rPr>
              <a:t>komunikacija</a:t>
            </a:r>
            <a:endParaRPr lang="en-GB" altLang="cs-CZ" sz="38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2531" name="Obdélník 2"/>
          <p:cNvSpPr>
            <a:spLocks noChangeArrowheads="1"/>
          </p:cNvSpPr>
          <p:nvPr/>
        </p:nvSpPr>
        <p:spPr bwMode="auto">
          <a:xfrm>
            <a:off x="468313" y="1143000"/>
            <a:ext cx="8675687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182563">
              <a:defRPr>
                <a:solidFill>
                  <a:schemeClr val="tx1"/>
                </a:solidFill>
                <a:latin typeface="Arial" charset="0"/>
              </a:defRPr>
            </a:lvl2pPr>
            <a:lvl3pPr marL="636588" indent="-28575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/>
            <a:r>
              <a:rPr lang="en-GB" altLang="en-US" sz="2800" b="1">
                <a:solidFill>
                  <a:srgbClr val="000066"/>
                </a:solidFill>
              </a:rPr>
              <a:t>Garancije u Nacionalnom &amp; Zajedni</a:t>
            </a:r>
            <a:r>
              <a:rPr lang="sr-Latn-CS" altLang="en-US" sz="2800" b="1">
                <a:solidFill>
                  <a:srgbClr val="000066"/>
                </a:solidFill>
              </a:rPr>
              <a:t>čkom tranzitu koje GMS podržava</a:t>
            </a:r>
            <a:r>
              <a:rPr lang="en-GB" altLang="en-US" sz="2800" b="1">
                <a:solidFill>
                  <a:srgbClr val="000066"/>
                </a:solidFill>
              </a:rPr>
              <a:t>: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Font typeface="Arial" charset="0"/>
              <a:buChar char="−"/>
            </a:pPr>
            <a:r>
              <a:rPr lang="sr-Latn-CS" altLang="en-US" sz="2400" b="1">
                <a:solidFill>
                  <a:srgbClr val="000066"/>
                </a:solidFill>
              </a:rPr>
              <a:t>Oslobađanje od polaganja garancije </a:t>
            </a:r>
            <a:r>
              <a:rPr lang="en-GB" altLang="en-US" sz="2400" b="1">
                <a:solidFill>
                  <a:srgbClr val="000066"/>
                </a:solidFill>
              </a:rPr>
              <a:t>(</a:t>
            </a:r>
            <a:r>
              <a:rPr lang="sr-Latn-CS" altLang="en-US" sz="2400" b="1">
                <a:solidFill>
                  <a:srgbClr val="000066"/>
                </a:solidFill>
              </a:rPr>
              <a:t>tip</a:t>
            </a:r>
            <a:r>
              <a:rPr lang="en-GB" altLang="en-US" sz="2400" b="1">
                <a:solidFill>
                  <a:srgbClr val="000066"/>
                </a:solidFill>
              </a:rPr>
              <a:t> „0“)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Font typeface="Arial" charset="0"/>
              <a:buChar char="−"/>
            </a:pPr>
            <a:r>
              <a:rPr lang="sr-Latn-CS" altLang="en-US" sz="2400" b="1">
                <a:solidFill>
                  <a:srgbClr val="000066"/>
                </a:solidFill>
              </a:rPr>
              <a:t>Zajednička garancija </a:t>
            </a:r>
            <a:r>
              <a:rPr lang="en-GB" altLang="en-US" sz="2400" b="1">
                <a:solidFill>
                  <a:srgbClr val="000066"/>
                </a:solidFill>
              </a:rPr>
              <a:t>(t</a:t>
            </a:r>
            <a:r>
              <a:rPr lang="sr-Latn-CS" altLang="en-US" sz="2400" b="1">
                <a:solidFill>
                  <a:srgbClr val="000066"/>
                </a:solidFill>
              </a:rPr>
              <a:t>ip</a:t>
            </a:r>
            <a:r>
              <a:rPr lang="en-GB" altLang="en-US" sz="2400" b="1">
                <a:solidFill>
                  <a:srgbClr val="000066"/>
                </a:solidFill>
              </a:rPr>
              <a:t> „1“)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Font typeface="Arial" charset="0"/>
              <a:buChar char="−"/>
            </a:pPr>
            <a:r>
              <a:rPr lang="sr-Latn-CS" altLang="en-US" sz="2400" b="1">
                <a:solidFill>
                  <a:srgbClr val="000066"/>
                </a:solidFill>
              </a:rPr>
              <a:t>Individualna garancija od strane garanta </a:t>
            </a:r>
            <a:r>
              <a:rPr lang="en-GB" altLang="en-US" sz="2400" b="1">
                <a:solidFill>
                  <a:srgbClr val="000066"/>
                </a:solidFill>
              </a:rPr>
              <a:t>(</a:t>
            </a:r>
            <a:r>
              <a:rPr lang="sr-Latn-CS" altLang="en-US" sz="2400" b="1">
                <a:solidFill>
                  <a:srgbClr val="000066"/>
                </a:solidFill>
              </a:rPr>
              <a:t>tip</a:t>
            </a:r>
            <a:r>
              <a:rPr lang="en-GB" altLang="en-US" sz="2400" b="1">
                <a:solidFill>
                  <a:srgbClr val="000066"/>
                </a:solidFill>
              </a:rPr>
              <a:t> „2“)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Font typeface="Arial" charset="0"/>
              <a:buChar char="−"/>
            </a:pPr>
            <a:r>
              <a:rPr lang="sr-Latn-CS" altLang="en-US" sz="2400" b="1">
                <a:solidFill>
                  <a:srgbClr val="000066"/>
                </a:solidFill>
              </a:rPr>
              <a:t>Individualna garancija u formi vaučera </a:t>
            </a:r>
            <a:r>
              <a:rPr lang="en-GB" altLang="en-US" sz="2400" b="1">
                <a:solidFill>
                  <a:srgbClr val="000066"/>
                </a:solidFill>
              </a:rPr>
              <a:t>(tip „4“) </a:t>
            </a:r>
          </a:p>
        </p:txBody>
      </p:sp>
    </p:spTree>
    <p:extLst>
      <p:ext uri="{BB962C8B-B14F-4D97-AF65-F5344CB8AC3E}">
        <p14:creationId xmlns:p14="http://schemas.microsoft.com/office/powerpoint/2010/main" val="31075499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08050"/>
            <a:ext cx="8651875" cy="433388"/>
          </a:xfrm>
        </p:spPr>
        <p:txBody>
          <a:bodyPr>
            <a:normAutofit fontScale="92500" lnSpcReduction="10000"/>
          </a:bodyPr>
          <a:lstStyle/>
          <a:p>
            <a:pPr marL="57150" indent="0">
              <a:buFontTx/>
              <a:buNone/>
              <a:defRPr/>
            </a:pPr>
            <a:r>
              <a:rPr lang="sr-Latn-RS" sz="2400" dirty="0" smtClean="0">
                <a:solidFill>
                  <a:srgbClr val="002060"/>
                </a:solidFill>
              </a:rPr>
              <a:t>Zahtev za zajedničku garanciju</a:t>
            </a:r>
            <a:endParaRPr lang="en-US" sz="2400" dirty="0">
              <a:solidFill>
                <a:srgbClr val="002060"/>
              </a:solidFill>
            </a:endParaRPr>
          </a:p>
          <a:p>
            <a:pPr marL="457200" lvl="1" indent="0">
              <a:buFontTx/>
              <a:buNone/>
              <a:defRPr/>
            </a:pPr>
            <a:endParaRPr lang="en-US" sz="1600" dirty="0" smtClean="0"/>
          </a:p>
        </p:txBody>
      </p:sp>
      <p:sp>
        <p:nvSpPr>
          <p:cNvPr id="23555" name="Content Placeholder 1"/>
          <p:cNvSpPr txBox="1">
            <a:spLocks/>
          </p:cNvSpPr>
          <p:nvPr/>
        </p:nvSpPr>
        <p:spPr bwMode="auto">
          <a:xfrm>
            <a:off x="468313" y="115888"/>
            <a:ext cx="817562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3200" b="1" dirty="0">
                <a:solidFill>
                  <a:srgbClr val="002060"/>
                </a:solidFill>
                <a:latin typeface="+mj-lt"/>
              </a:rPr>
              <a:t>GMS- </a:t>
            </a:r>
            <a:r>
              <a:rPr lang="en-US" altLang="en-US" sz="3200" b="1" dirty="0" err="1">
                <a:solidFill>
                  <a:srgbClr val="002060"/>
                </a:solidFill>
                <a:latin typeface="+mj-lt"/>
              </a:rPr>
              <a:t>postupak</a:t>
            </a:r>
            <a:r>
              <a:rPr lang="en-US" altLang="en-US" sz="32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+mj-lt"/>
              </a:rPr>
              <a:t>odobravanja</a:t>
            </a:r>
            <a:r>
              <a:rPr lang="en-US" altLang="en-US" sz="32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+mj-lt"/>
              </a:rPr>
              <a:t>garancije</a:t>
            </a:r>
            <a:endParaRPr lang="en-US" altLang="en-US" sz="3200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23556" name="Picture 2" descr="C:\Users\John Peters\Pictures\Microsoft Mediagalerie\CGCC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2136775"/>
            <a:ext cx="92392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C:\Users\John Peters\Pictures\Microsoft Mediagalerie\j0433927.png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3416783" y="2132856"/>
            <a:ext cx="1016000" cy="94615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/>
        </p:spPr>
      </p:pic>
      <p:pic>
        <p:nvPicPr>
          <p:cNvPr id="6" name="Picture 3" descr="C:\Users\John Peters\Pictures\Microsoft Mediagalerie\j0433927.png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6948264" y="2132856"/>
            <a:ext cx="1016000" cy="94615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2000000" rev="0"/>
            </a:camera>
            <a:lightRig rig="threePt" dir="t"/>
          </a:scene3d>
          <a:extLst/>
        </p:spPr>
      </p:pic>
      <p:sp>
        <p:nvSpPr>
          <p:cNvPr id="7" name="Obdélník 6"/>
          <p:cNvSpPr/>
          <p:nvPr/>
        </p:nvSpPr>
        <p:spPr>
          <a:xfrm>
            <a:off x="3252788" y="1420813"/>
            <a:ext cx="1550987" cy="7127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dirty="0" smtClean="0">
                <a:solidFill>
                  <a:schemeClr val="tx1"/>
                </a:solidFill>
                <a:latin typeface="Verdana" pitchFamily="34" charset="0"/>
              </a:rPr>
              <a:t>Uprava carina</a:t>
            </a:r>
            <a:endParaRPr lang="cs-CZ" sz="14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105525" y="1420813"/>
            <a:ext cx="2498725" cy="7127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Verdana" pitchFamily="34" charset="0"/>
              </a:rPr>
              <a:t>F</a:t>
            </a:r>
            <a:r>
              <a:rPr lang="sr-Latn-RS" sz="1400" dirty="0">
                <a:solidFill>
                  <a:schemeClr val="tx1"/>
                </a:solidFill>
                <a:latin typeface="Verdana" pitchFamily="34" charset="0"/>
              </a:rPr>
              <a:t>inansijska analiza</a:t>
            </a:r>
            <a:endParaRPr lang="cs-CZ" sz="14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0" name="AutoShape 97"/>
          <p:cNvSpPr>
            <a:spLocks noChangeAspect="1" noChangeArrowheads="1"/>
          </p:cNvSpPr>
          <p:nvPr/>
        </p:nvSpPr>
        <p:spPr bwMode="auto">
          <a:xfrm>
            <a:off x="506413" y="3214688"/>
            <a:ext cx="1236662" cy="646112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31750">
            <a:solidFill>
              <a:srgbClr val="CCCC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b="1" noProof="1"/>
              <a:t>Zahtev sa pratećim dokumentima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25438" y="1408113"/>
            <a:ext cx="1876425" cy="7127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dirty="0" smtClean="0">
                <a:solidFill>
                  <a:schemeClr val="tx1"/>
                </a:solidFill>
                <a:latin typeface="Verdana" pitchFamily="34" charset="0"/>
              </a:rPr>
              <a:t>Nosilac postupka </a:t>
            </a:r>
            <a:r>
              <a:rPr lang="sr-Latn-RS" sz="1400" dirty="0">
                <a:solidFill>
                  <a:schemeClr val="tx1"/>
                </a:solidFill>
                <a:latin typeface="Verdana" pitchFamily="34" charset="0"/>
              </a:rPr>
              <a:t>podnosi zahtev za garanciju</a:t>
            </a:r>
            <a:endParaRPr lang="cs-CZ" sz="14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3563" name="Line 42"/>
          <p:cNvSpPr>
            <a:spLocks noChangeShapeType="1"/>
          </p:cNvSpPr>
          <p:nvPr/>
        </p:nvSpPr>
        <p:spPr bwMode="auto">
          <a:xfrm>
            <a:off x="2484438" y="2343150"/>
            <a:ext cx="0" cy="3606800"/>
          </a:xfrm>
          <a:prstGeom prst="line">
            <a:avLst/>
          </a:prstGeom>
          <a:noFill/>
          <a:ln w="25400" cmpd="thinThick">
            <a:solidFill>
              <a:srgbClr val="00B0F0"/>
            </a:solidFill>
            <a:prstDash val="sys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Line 42"/>
          <p:cNvSpPr>
            <a:spLocks noChangeShapeType="1"/>
          </p:cNvSpPr>
          <p:nvPr/>
        </p:nvSpPr>
        <p:spPr bwMode="auto">
          <a:xfrm>
            <a:off x="5940425" y="2349500"/>
            <a:ext cx="0" cy="3605213"/>
          </a:xfrm>
          <a:prstGeom prst="line">
            <a:avLst/>
          </a:prstGeom>
          <a:noFill/>
          <a:ln w="25400" cmpd="thinThick">
            <a:solidFill>
              <a:srgbClr val="00B0F0"/>
            </a:solidFill>
            <a:prstDash val="sys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97"/>
          <p:cNvSpPr>
            <a:spLocks noChangeAspect="1" noChangeArrowheads="1"/>
          </p:cNvSpPr>
          <p:nvPr/>
        </p:nvSpPr>
        <p:spPr bwMode="auto">
          <a:xfrm>
            <a:off x="500063" y="3214688"/>
            <a:ext cx="1236662" cy="6477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31750">
            <a:solidFill>
              <a:srgbClr val="CCCC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b="1" noProof="1"/>
              <a:t>Zahtev sa pratećim dokumentima</a:t>
            </a:r>
          </a:p>
        </p:txBody>
      </p:sp>
      <p:grpSp>
        <p:nvGrpSpPr>
          <p:cNvPr id="23566" name="Skupina 168"/>
          <p:cNvGrpSpPr>
            <a:grpSpLocks/>
          </p:cNvGrpSpPr>
          <p:nvPr/>
        </p:nvGrpSpPr>
        <p:grpSpPr bwMode="auto">
          <a:xfrm>
            <a:off x="4183063" y="2990850"/>
            <a:ext cx="1330325" cy="900113"/>
            <a:chOff x="4164005" y="2996952"/>
            <a:chExt cx="1329040" cy="900175"/>
          </a:xfrm>
        </p:grpSpPr>
        <p:sp>
          <p:nvSpPr>
            <p:cNvPr id="23652" name="Freeform 98"/>
            <p:cNvSpPr>
              <a:spLocks/>
            </p:cNvSpPr>
            <p:nvPr/>
          </p:nvSpPr>
          <p:spPr bwMode="auto">
            <a:xfrm>
              <a:off x="4346691" y="2996952"/>
              <a:ext cx="933221" cy="517000"/>
            </a:xfrm>
            <a:custGeom>
              <a:avLst/>
              <a:gdLst>
                <a:gd name="T0" fmla="*/ 2147483647 w 1227"/>
                <a:gd name="T1" fmla="*/ 2147483647 h 905"/>
                <a:gd name="T2" fmla="*/ 2147483647 w 1227"/>
                <a:gd name="T3" fmla="*/ 2147483647 h 905"/>
                <a:gd name="T4" fmla="*/ 2147483647 w 1227"/>
                <a:gd name="T5" fmla="*/ 2147483647 h 905"/>
                <a:gd name="T6" fmla="*/ 2147483647 w 1227"/>
                <a:gd name="T7" fmla="*/ 2147483647 h 905"/>
                <a:gd name="T8" fmla="*/ 2147483647 w 1227"/>
                <a:gd name="T9" fmla="*/ 2147483647 h 905"/>
                <a:gd name="T10" fmla="*/ 2147483647 w 1227"/>
                <a:gd name="T11" fmla="*/ 2147483647 h 905"/>
                <a:gd name="T12" fmla="*/ 2147483647 w 1227"/>
                <a:gd name="T13" fmla="*/ 2147483647 h 905"/>
                <a:gd name="T14" fmla="*/ 2147483647 w 1227"/>
                <a:gd name="T15" fmla="*/ 2147483647 h 905"/>
                <a:gd name="T16" fmla="*/ 0 w 1227"/>
                <a:gd name="T17" fmla="*/ 2147483647 h 905"/>
                <a:gd name="T18" fmla="*/ 0 w 1227"/>
                <a:gd name="T19" fmla="*/ 2147483647 h 905"/>
                <a:gd name="T20" fmla="*/ 2147483647 w 1227"/>
                <a:gd name="T21" fmla="*/ 2147483647 h 905"/>
                <a:gd name="T22" fmla="*/ 2147483647 w 1227"/>
                <a:gd name="T23" fmla="*/ 2147483647 h 905"/>
                <a:gd name="T24" fmla="*/ 2147483647 w 1227"/>
                <a:gd name="T25" fmla="*/ 2147483647 h 905"/>
                <a:gd name="T26" fmla="*/ 2147483647 w 1227"/>
                <a:gd name="T27" fmla="*/ 2147483647 h 905"/>
                <a:gd name="T28" fmla="*/ 2147483647 w 1227"/>
                <a:gd name="T29" fmla="*/ 2147483647 h 905"/>
                <a:gd name="T30" fmla="*/ 2147483647 w 1227"/>
                <a:gd name="T31" fmla="*/ 2147483647 h 905"/>
                <a:gd name="T32" fmla="*/ 2147483647 w 1227"/>
                <a:gd name="T33" fmla="*/ 2147483647 h 905"/>
                <a:gd name="T34" fmla="*/ 2147483647 w 1227"/>
                <a:gd name="T35" fmla="*/ 0 h 905"/>
                <a:gd name="T36" fmla="*/ 2147483647 w 1227"/>
                <a:gd name="T37" fmla="*/ 0 h 905"/>
                <a:gd name="T38" fmla="*/ 2147483647 w 1227"/>
                <a:gd name="T39" fmla="*/ 2147483647 h 905"/>
                <a:gd name="T40" fmla="*/ 2147483647 w 1227"/>
                <a:gd name="T41" fmla="*/ 2147483647 h 905"/>
                <a:gd name="T42" fmla="*/ 2147483647 w 1227"/>
                <a:gd name="T43" fmla="*/ 2147483647 h 905"/>
                <a:gd name="T44" fmla="*/ 2147483647 w 1227"/>
                <a:gd name="T45" fmla="*/ 2147483647 h 905"/>
                <a:gd name="T46" fmla="*/ 2147483647 w 1227"/>
                <a:gd name="T47" fmla="*/ 2147483647 h 905"/>
                <a:gd name="T48" fmla="*/ 2147483647 w 1227"/>
                <a:gd name="T49" fmla="*/ 2147483647 h 905"/>
                <a:gd name="T50" fmla="*/ 2147483647 w 1227"/>
                <a:gd name="T51" fmla="*/ 2147483647 h 905"/>
                <a:gd name="T52" fmla="*/ 2147483647 w 1227"/>
                <a:gd name="T53" fmla="*/ 2147483647 h 905"/>
                <a:gd name="T54" fmla="*/ 2147483647 w 1227"/>
                <a:gd name="T55" fmla="*/ 2147483647 h 905"/>
                <a:gd name="T56" fmla="*/ 2147483647 w 1227"/>
                <a:gd name="T57" fmla="*/ 2147483647 h 905"/>
                <a:gd name="T58" fmla="*/ 2147483647 w 1227"/>
                <a:gd name="T59" fmla="*/ 2147483647 h 905"/>
                <a:gd name="T60" fmla="*/ 2147483647 w 1227"/>
                <a:gd name="T61" fmla="*/ 2147483647 h 905"/>
                <a:gd name="T62" fmla="*/ 2147483647 w 1227"/>
                <a:gd name="T63" fmla="*/ 2147483647 h 905"/>
                <a:gd name="T64" fmla="*/ 2147483647 w 1227"/>
                <a:gd name="T65" fmla="*/ 2147483647 h 905"/>
                <a:gd name="T66" fmla="*/ 2147483647 w 1227"/>
                <a:gd name="T67" fmla="*/ 2147483647 h 905"/>
                <a:gd name="T68" fmla="*/ 2147483647 w 1227"/>
                <a:gd name="T69" fmla="*/ 2147483647 h 905"/>
                <a:gd name="T70" fmla="*/ 2147483647 w 1227"/>
                <a:gd name="T71" fmla="*/ 2147483647 h 905"/>
                <a:gd name="T72" fmla="*/ 2147483647 w 1227"/>
                <a:gd name="T73" fmla="*/ 2147483647 h 90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227"/>
                <a:gd name="T112" fmla="*/ 0 h 905"/>
                <a:gd name="T113" fmla="*/ 1227 w 1227"/>
                <a:gd name="T114" fmla="*/ 905 h 90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227" h="905">
                  <a:moveTo>
                    <a:pt x="104" y="905"/>
                  </a:moveTo>
                  <a:lnTo>
                    <a:pt x="79" y="902"/>
                  </a:lnTo>
                  <a:lnTo>
                    <a:pt x="57" y="897"/>
                  </a:lnTo>
                  <a:lnTo>
                    <a:pt x="40" y="887"/>
                  </a:lnTo>
                  <a:lnTo>
                    <a:pt x="25" y="876"/>
                  </a:lnTo>
                  <a:lnTo>
                    <a:pt x="14" y="860"/>
                  </a:lnTo>
                  <a:lnTo>
                    <a:pt x="7" y="843"/>
                  </a:lnTo>
                  <a:lnTo>
                    <a:pt x="2" y="822"/>
                  </a:lnTo>
                  <a:lnTo>
                    <a:pt x="0" y="801"/>
                  </a:lnTo>
                  <a:lnTo>
                    <a:pt x="0" y="104"/>
                  </a:lnTo>
                  <a:lnTo>
                    <a:pt x="2" y="82"/>
                  </a:lnTo>
                  <a:lnTo>
                    <a:pt x="7" y="62"/>
                  </a:lnTo>
                  <a:lnTo>
                    <a:pt x="14" y="44"/>
                  </a:lnTo>
                  <a:lnTo>
                    <a:pt x="25" y="29"/>
                  </a:lnTo>
                  <a:lnTo>
                    <a:pt x="40" y="18"/>
                  </a:lnTo>
                  <a:lnTo>
                    <a:pt x="57" y="8"/>
                  </a:lnTo>
                  <a:lnTo>
                    <a:pt x="79" y="3"/>
                  </a:lnTo>
                  <a:lnTo>
                    <a:pt x="104" y="0"/>
                  </a:lnTo>
                  <a:lnTo>
                    <a:pt x="1123" y="0"/>
                  </a:lnTo>
                  <a:lnTo>
                    <a:pt x="1148" y="3"/>
                  </a:lnTo>
                  <a:lnTo>
                    <a:pt x="1170" y="8"/>
                  </a:lnTo>
                  <a:lnTo>
                    <a:pt x="1188" y="18"/>
                  </a:lnTo>
                  <a:lnTo>
                    <a:pt x="1203" y="29"/>
                  </a:lnTo>
                  <a:lnTo>
                    <a:pt x="1213" y="44"/>
                  </a:lnTo>
                  <a:lnTo>
                    <a:pt x="1221" y="62"/>
                  </a:lnTo>
                  <a:lnTo>
                    <a:pt x="1226" y="82"/>
                  </a:lnTo>
                  <a:lnTo>
                    <a:pt x="1227" y="104"/>
                  </a:lnTo>
                  <a:lnTo>
                    <a:pt x="1227" y="801"/>
                  </a:lnTo>
                  <a:lnTo>
                    <a:pt x="1226" y="822"/>
                  </a:lnTo>
                  <a:lnTo>
                    <a:pt x="1221" y="843"/>
                  </a:lnTo>
                  <a:lnTo>
                    <a:pt x="1213" y="860"/>
                  </a:lnTo>
                  <a:lnTo>
                    <a:pt x="1203" y="876"/>
                  </a:lnTo>
                  <a:lnTo>
                    <a:pt x="1188" y="887"/>
                  </a:lnTo>
                  <a:lnTo>
                    <a:pt x="1170" y="897"/>
                  </a:lnTo>
                  <a:lnTo>
                    <a:pt x="1148" y="902"/>
                  </a:lnTo>
                  <a:lnTo>
                    <a:pt x="1123" y="905"/>
                  </a:lnTo>
                  <a:lnTo>
                    <a:pt x="104" y="9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3" name="Freeform 99"/>
            <p:cNvSpPr>
              <a:spLocks/>
            </p:cNvSpPr>
            <p:nvPr/>
          </p:nvSpPr>
          <p:spPr bwMode="auto">
            <a:xfrm>
              <a:off x="4164005" y="3513952"/>
              <a:ext cx="1329040" cy="383175"/>
            </a:xfrm>
            <a:custGeom>
              <a:avLst/>
              <a:gdLst>
                <a:gd name="T0" fmla="*/ 2147483647 w 1746"/>
                <a:gd name="T1" fmla="*/ 2147483647 h 669"/>
                <a:gd name="T2" fmla="*/ 2147483647 w 1746"/>
                <a:gd name="T3" fmla="*/ 2147483647 h 669"/>
                <a:gd name="T4" fmla="*/ 2147483647 w 1746"/>
                <a:gd name="T5" fmla="*/ 2147483647 h 669"/>
                <a:gd name="T6" fmla="*/ 2147483647 w 1746"/>
                <a:gd name="T7" fmla="*/ 2147483647 h 669"/>
                <a:gd name="T8" fmla="*/ 2147483647 w 1746"/>
                <a:gd name="T9" fmla="*/ 2147483647 h 669"/>
                <a:gd name="T10" fmla="*/ 2147483647 w 1746"/>
                <a:gd name="T11" fmla="*/ 2147483647 h 669"/>
                <a:gd name="T12" fmla="*/ 2147483647 w 1746"/>
                <a:gd name="T13" fmla="*/ 2147483647 h 669"/>
                <a:gd name="T14" fmla="*/ 2147483647 w 1746"/>
                <a:gd name="T15" fmla="*/ 0 h 669"/>
                <a:gd name="T16" fmla="*/ 2147483647 w 1746"/>
                <a:gd name="T17" fmla="*/ 0 h 669"/>
                <a:gd name="T18" fmla="*/ 2147483647 w 1746"/>
                <a:gd name="T19" fmla="*/ 2147483647 h 669"/>
                <a:gd name="T20" fmla="*/ 2147483647 w 1746"/>
                <a:gd name="T21" fmla="*/ 2147483647 h 669"/>
                <a:gd name="T22" fmla="*/ 2147483647 w 1746"/>
                <a:gd name="T23" fmla="*/ 2147483647 h 669"/>
                <a:gd name="T24" fmla="*/ 2147483647 w 1746"/>
                <a:gd name="T25" fmla="*/ 2147483647 h 669"/>
                <a:gd name="T26" fmla="*/ 2147483647 w 1746"/>
                <a:gd name="T27" fmla="*/ 2147483647 h 669"/>
                <a:gd name="T28" fmla="*/ 2147483647 w 1746"/>
                <a:gd name="T29" fmla="*/ 2147483647 h 669"/>
                <a:gd name="T30" fmla="*/ 0 w 1746"/>
                <a:gd name="T31" fmla="*/ 2147483647 h 669"/>
                <a:gd name="T32" fmla="*/ 2147483647 w 1746"/>
                <a:gd name="T33" fmla="*/ 2147483647 h 669"/>
                <a:gd name="T34" fmla="*/ 2147483647 w 1746"/>
                <a:gd name="T35" fmla="*/ 2147483647 h 669"/>
                <a:gd name="T36" fmla="*/ 2147483647 w 1746"/>
                <a:gd name="T37" fmla="*/ 2147483647 h 66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46"/>
                <a:gd name="T58" fmla="*/ 0 h 669"/>
                <a:gd name="T59" fmla="*/ 1746 w 1746"/>
                <a:gd name="T60" fmla="*/ 669 h 66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46" h="669">
                  <a:moveTo>
                    <a:pt x="1746" y="553"/>
                  </a:moveTo>
                  <a:lnTo>
                    <a:pt x="1662" y="189"/>
                  </a:lnTo>
                  <a:lnTo>
                    <a:pt x="1450" y="189"/>
                  </a:lnTo>
                  <a:lnTo>
                    <a:pt x="1450" y="97"/>
                  </a:lnTo>
                  <a:lnTo>
                    <a:pt x="1123" y="97"/>
                  </a:lnTo>
                  <a:lnTo>
                    <a:pt x="1123" y="25"/>
                  </a:lnTo>
                  <a:lnTo>
                    <a:pt x="1044" y="25"/>
                  </a:lnTo>
                  <a:lnTo>
                    <a:pt x="1044" y="0"/>
                  </a:lnTo>
                  <a:lnTo>
                    <a:pt x="660" y="0"/>
                  </a:lnTo>
                  <a:lnTo>
                    <a:pt x="660" y="25"/>
                  </a:lnTo>
                  <a:lnTo>
                    <a:pt x="582" y="25"/>
                  </a:lnTo>
                  <a:lnTo>
                    <a:pt x="582" y="97"/>
                  </a:lnTo>
                  <a:lnTo>
                    <a:pt x="256" y="97"/>
                  </a:lnTo>
                  <a:lnTo>
                    <a:pt x="256" y="189"/>
                  </a:lnTo>
                  <a:lnTo>
                    <a:pt x="85" y="189"/>
                  </a:lnTo>
                  <a:lnTo>
                    <a:pt x="0" y="553"/>
                  </a:lnTo>
                  <a:lnTo>
                    <a:pt x="51" y="669"/>
                  </a:lnTo>
                  <a:lnTo>
                    <a:pt x="1698" y="669"/>
                  </a:lnTo>
                  <a:lnTo>
                    <a:pt x="1746" y="5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4" name="Freeform 100"/>
            <p:cNvSpPr>
              <a:spLocks/>
            </p:cNvSpPr>
            <p:nvPr/>
          </p:nvSpPr>
          <p:spPr bwMode="auto">
            <a:xfrm>
              <a:off x="4366482" y="3011821"/>
              <a:ext cx="893639" cy="487261"/>
            </a:xfrm>
            <a:custGeom>
              <a:avLst/>
              <a:gdLst>
                <a:gd name="T0" fmla="*/ 0 w 1175"/>
                <a:gd name="T1" fmla="*/ 2147483647 h 853"/>
                <a:gd name="T2" fmla="*/ 0 w 1175"/>
                <a:gd name="T3" fmla="*/ 2147483647 h 853"/>
                <a:gd name="T4" fmla="*/ 2147483647 w 1175"/>
                <a:gd name="T5" fmla="*/ 2147483647 h 853"/>
                <a:gd name="T6" fmla="*/ 2147483647 w 1175"/>
                <a:gd name="T7" fmla="*/ 2147483647 h 853"/>
                <a:gd name="T8" fmla="*/ 2147483647 w 1175"/>
                <a:gd name="T9" fmla="*/ 2147483647 h 853"/>
                <a:gd name="T10" fmla="*/ 2147483647 w 1175"/>
                <a:gd name="T11" fmla="*/ 2147483647 h 853"/>
                <a:gd name="T12" fmla="*/ 2147483647 w 1175"/>
                <a:gd name="T13" fmla="*/ 2147483647 h 853"/>
                <a:gd name="T14" fmla="*/ 2147483647 w 1175"/>
                <a:gd name="T15" fmla="*/ 2147483647 h 853"/>
                <a:gd name="T16" fmla="*/ 2147483647 w 1175"/>
                <a:gd name="T17" fmla="*/ 2147483647 h 853"/>
                <a:gd name="T18" fmla="*/ 2147483647 w 1175"/>
                <a:gd name="T19" fmla="*/ 2147483647 h 853"/>
                <a:gd name="T20" fmla="*/ 2147483647 w 1175"/>
                <a:gd name="T21" fmla="*/ 2147483647 h 853"/>
                <a:gd name="T22" fmla="*/ 2147483647 w 1175"/>
                <a:gd name="T23" fmla="*/ 2147483647 h 853"/>
                <a:gd name="T24" fmla="*/ 2147483647 w 1175"/>
                <a:gd name="T25" fmla="*/ 2147483647 h 853"/>
                <a:gd name="T26" fmla="*/ 2147483647 w 1175"/>
                <a:gd name="T27" fmla="*/ 2147483647 h 853"/>
                <a:gd name="T28" fmla="*/ 2147483647 w 1175"/>
                <a:gd name="T29" fmla="*/ 2147483647 h 853"/>
                <a:gd name="T30" fmla="*/ 2147483647 w 1175"/>
                <a:gd name="T31" fmla="*/ 2147483647 h 853"/>
                <a:gd name="T32" fmla="*/ 2147483647 w 1175"/>
                <a:gd name="T33" fmla="*/ 2147483647 h 853"/>
                <a:gd name="T34" fmla="*/ 2147483647 w 1175"/>
                <a:gd name="T35" fmla="*/ 2147483647 h 853"/>
                <a:gd name="T36" fmla="*/ 2147483647 w 1175"/>
                <a:gd name="T37" fmla="*/ 2147483647 h 853"/>
                <a:gd name="T38" fmla="*/ 2147483647 w 1175"/>
                <a:gd name="T39" fmla="*/ 2147483647 h 853"/>
                <a:gd name="T40" fmla="*/ 2147483647 w 1175"/>
                <a:gd name="T41" fmla="*/ 2147483647 h 853"/>
                <a:gd name="T42" fmla="*/ 2147483647 w 1175"/>
                <a:gd name="T43" fmla="*/ 2147483647 h 853"/>
                <a:gd name="T44" fmla="*/ 2147483647 w 1175"/>
                <a:gd name="T45" fmla="*/ 2147483647 h 853"/>
                <a:gd name="T46" fmla="*/ 2147483647 w 1175"/>
                <a:gd name="T47" fmla="*/ 2147483647 h 853"/>
                <a:gd name="T48" fmla="*/ 2147483647 w 1175"/>
                <a:gd name="T49" fmla="*/ 2147483647 h 853"/>
                <a:gd name="T50" fmla="*/ 2147483647 w 1175"/>
                <a:gd name="T51" fmla="*/ 2147483647 h 853"/>
                <a:gd name="T52" fmla="*/ 2147483647 w 1175"/>
                <a:gd name="T53" fmla="*/ 0 h 853"/>
                <a:gd name="T54" fmla="*/ 2147483647 w 1175"/>
                <a:gd name="T55" fmla="*/ 0 h 853"/>
                <a:gd name="T56" fmla="*/ 2147483647 w 1175"/>
                <a:gd name="T57" fmla="*/ 2147483647 h 853"/>
                <a:gd name="T58" fmla="*/ 2147483647 w 1175"/>
                <a:gd name="T59" fmla="*/ 2147483647 h 853"/>
                <a:gd name="T60" fmla="*/ 2147483647 w 1175"/>
                <a:gd name="T61" fmla="*/ 2147483647 h 853"/>
                <a:gd name="T62" fmla="*/ 2147483647 w 1175"/>
                <a:gd name="T63" fmla="*/ 2147483647 h 853"/>
                <a:gd name="T64" fmla="*/ 2147483647 w 1175"/>
                <a:gd name="T65" fmla="*/ 2147483647 h 853"/>
                <a:gd name="T66" fmla="*/ 2147483647 w 1175"/>
                <a:gd name="T67" fmla="*/ 2147483647 h 853"/>
                <a:gd name="T68" fmla="*/ 0 w 1175"/>
                <a:gd name="T69" fmla="*/ 2147483647 h 853"/>
                <a:gd name="T70" fmla="*/ 0 w 1175"/>
                <a:gd name="T71" fmla="*/ 2147483647 h 853"/>
                <a:gd name="T72" fmla="*/ 0 w 1175"/>
                <a:gd name="T73" fmla="*/ 2147483647 h 85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175"/>
                <a:gd name="T112" fmla="*/ 0 h 853"/>
                <a:gd name="T113" fmla="*/ 1175 w 1175"/>
                <a:gd name="T114" fmla="*/ 853 h 85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175" h="853">
                  <a:moveTo>
                    <a:pt x="0" y="770"/>
                  </a:moveTo>
                  <a:lnTo>
                    <a:pt x="1" y="787"/>
                  </a:lnTo>
                  <a:lnTo>
                    <a:pt x="5" y="804"/>
                  </a:lnTo>
                  <a:lnTo>
                    <a:pt x="10" y="818"/>
                  </a:lnTo>
                  <a:lnTo>
                    <a:pt x="19" y="830"/>
                  </a:lnTo>
                  <a:lnTo>
                    <a:pt x="30" y="839"/>
                  </a:lnTo>
                  <a:lnTo>
                    <a:pt x="44" y="847"/>
                  </a:lnTo>
                  <a:lnTo>
                    <a:pt x="62" y="852"/>
                  </a:lnTo>
                  <a:lnTo>
                    <a:pt x="84" y="853"/>
                  </a:lnTo>
                  <a:lnTo>
                    <a:pt x="1090" y="853"/>
                  </a:lnTo>
                  <a:lnTo>
                    <a:pt x="1111" y="852"/>
                  </a:lnTo>
                  <a:lnTo>
                    <a:pt x="1129" y="847"/>
                  </a:lnTo>
                  <a:lnTo>
                    <a:pt x="1143" y="839"/>
                  </a:lnTo>
                  <a:lnTo>
                    <a:pt x="1156" y="830"/>
                  </a:lnTo>
                  <a:lnTo>
                    <a:pt x="1163" y="818"/>
                  </a:lnTo>
                  <a:lnTo>
                    <a:pt x="1170" y="804"/>
                  </a:lnTo>
                  <a:lnTo>
                    <a:pt x="1173" y="787"/>
                  </a:lnTo>
                  <a:lnTo>
                    <a:pt x="1175" y="770"/>
                  </a:lnTo>
                  <a:lnTo>
                    <a:pt x="1175" y="85"/>
                  </a:lnTo>
                  <a:lnTo>
                    <a:pt x="1173" y="67"/>
                  </a:lnTo>
                  <a:lnTo>
                    <a:pt x="1170" y="51"/>
                  </a:lnTo>
                  <a:lnTo>
                    <a:pt x="1163" y="37"/>
                  </a:lnTo>
                  <a:lnTo>
                    <a:pt x="1156" y="24"/>
                  </a:lnTo>
                  <a:lnTo>
                    <a:pt x="1143" y="14"/>
                  </a:lnTo>
                  <a:lnTo>
                    <a:pt x="1129" y="7"/>
                  </a:lnTo>
                  <a:lnTo>
                    <a:pt x="1111" y="2"/>
                  </a:lnTo>
                  <a:lnTo>
                    <a:pt x="1090" y="0"/>
                  </a:lnTo>
                  <a:lnTo>
                    <a:pt x="84" y="0"/>
                  </a:lnTo>
                  <a:lnTo>
                    <a:pt x="62" y="2"/>
                  </a:lnTo>
                  <a:lnTo>
                    <a:pt x="44" y="7"/>
                  </a:lnTo>
                  <a:lnTo>
                    <a:pt x="30" y="14"/>
                  </a:lnTo>
                  <a:lnTo>
                    <a:pt x="19" y="24"/>
                  </a:lnTo>
                  <a:lnTo>
                    <a:pt x="10" y="37"/>
                  </a:lnTo>
                  <a:lnTo>
                    <a:pt x="5" y="51"/>
                  </a:lnTo>
                  <a:lnTo>
                    <a:pt x="1" y="67"/>
                  </a:lnTo>
                  <a:lnTo>
                    <a:pt x="0" y="85"/>
                  </a:lnTo>
                  <a:lnTo>
                    <a:pt x="0" y="770"/>
                  </a:lnTo>
                  <a:close/>
                </a:path>
              </a:pathLst>
            </a:custGeom>
            <a:solidFill>
              <a:srgbClr val="E8E0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5" name="Freeform 101"/>
            <p:cNvSpPr>
              <a:spLocks/>
            </p:cNvSpPr>
            <p:nvPr/>
          </p:nvSpPr>
          <p:spPr bwMode="auto">
            <a:xfrm>
              <a:off x="4622242" y="3513952"/>
              <a:ext cx="380596" cy="56046"/>
            </a:xfrm>
            <a:custGeom>
              <a:avLst/>
              <a:gdLst>
                <a:gd name="T0" fmla="*/ 2147483647 w 500"/>
                <a:gd name="T1" fmla="*/ 2147483647 h 97"/>
                <a:gd name="T2" fmla="*/ 2147483647 w 500"/>
                <a:gd name="T3" fmla="*/ 2147483647 h 97"/>
                <a:gd name="T4" fmla="*/ 2147483647 w 500"/>
                <a:gd name="T5" fmla="*/ 2147483647 h 97"/>
                <a:gd name="T6" fmla="*/ 2147483647 w 500"/>
                <a:gd name="T7" fmla="*/ 0 h 97"/>
                <a:gd name="T8" fmla="*/ 2147483647 w 500"/>
                <a:gd name="T9" fmla="*/ 0 h 97"/>
                <a:gd name="T10" fmla="*/ 2147483647 w 500"/>
                <a:gd name="T11" fmla="*/ 2147483647 h 97"/>
                <a:gd name="T12" fmla="*/ 0 w 500"/>
                <a:gd name="T13" fmla="*/ 2147483647 h 97"/>
                <a:gd name="T14" fmla="*/ 0 w 500"/>
                <a:gd name="T15" fmla="*/ 2147483647 h 97"/>
                <a:gd name="T16" fmla="*/ 2147483647 w 500"/>
                <a:gd name="T17" fmla="*/ 2147483647 h 9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0"/>
                <a:gd name="T28" fmla="*/ 0 h 97"/>
                <a:gd name="T29" fmla="*/ 500 w 500"/>
                <a:gd name="T30" fmla="*/ 97 h 9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0" h="97">
                  <a:moveTo>
                    <a:pt x="500" y="97"/>
                  </a:moveTo>
                  <a:lnTo>
                    <a:pt x="500" y="43"/>
                  </a:lnTo>
                  <a:lnTo>
                    <a:pt x="421" y="43"/>
                  </a:lnTo>
                  <a:lnTo>
                    <a:pt x="421" y="0"/>
                  </a:lnTo>
                  <a:lnTo>
                    <a:pt x="80" y="0"/>
                  </a:lnTo>
                  <a:lnTo>
                    <a:pt x="80" y="43"/>
                  </a:lnTo>
                  <a:lnTo>
                    <a:pt x="0" y="43"/>
                  </a:lnTo>
                  <a:lnTo>
                    <a:pt x="0" y="97"/>
                  </a:lnTo>
                  <a:lnTo>
                    <a:pt x="500" y="97"/>
                  </a:lnTo>
                  <a:close/>
                </a:path>
              </a:pathLst>
            </a:custGeom>
            <a:solidFill>
              <a:srgbClr val="E8E0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6" name="Freeform 102"/>
            <p:cNvSpPr>
              <a:spLocks/>
            </p:cNvSpPr>
            <p:nvPr/>
          </p:nvSpPr>
          <p:spPr bwMode="auto">
            <a:xfrm>
              <a:off x="4375616" y="3581437"/>
              <a:ext cx="873848" cy="41177"/>
            </a:xfrm>
            <a:custGeom>
              <a:avLst/>
              <a:gdLst>
                <a:gd name="T0" fmla="*/ 2147483647 w 1150"/>
                <a:gd name="T1" fmla="*/ 2147483647 h 73"/>
                <a:gd name="T2" fmla="*/ 2147483647 w 1150"/>
                <a:gd name="T3" fmla="*/ 2147483647 h 73"/>
                <a:gd name="T4" fmla="*/ 2147483647 w 1150"/>
                <a:gd name="T5" fmla="*/ 0 h 73"/>
                <a:gd name="T6" fmla="*/ 0 w 1150"/>
                <a:gd name="T7" fmla="*/ 0 h 73"/>
                <a:gd name="T8" fmla="*/ 0 w 1150"/>
                <a:gd name="T9" fmla="*/ 2147483647 h 73"/>
                <a:gd name="T10" fmla="*/ 2147483647 w 1150"/>
                <a:gd name="T11" fmla="*/ 2147483647 h 73"/>
                <a:gd name="T12" fmla="*/ 2147483647 w 1150"/>
                <a:gd name="T13" fmla="*/ 2147483647 h 73"/>
                <a:gd name="T14" fmla="*/ 2147483647 w 1150"/>
                <a:gd name="T15" fmla="*/ 2147483647 h 73"/>
                <a:gd name="T16" fmla="*/ 2147483647 w 1150"/>
                <a:gd name="T17" fmla="*/ 2147483647 h 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50"/>
                <a:gd name="T28" fmla="*/ 0 h 73"/>
                <a:gd name="T29" fmla="*/ 1150 w 1150"/>
                <a:gd name="T30" fmla="*/ 73 h 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50" h="73">
                  <a:moveTo>
                    <a:pt x="1093" y="73"/>
                  </a:moveTo>
                  <a:lnTo>
                    <a:pt x="1150" y="73"/>
                  </a:lnTo>
                  <a:lnTo>
                    <a:pt x="1150" y="0"/>
                  </a:lnTo>
                  <a:lnTo>
                    <a:pt x="0" y="0"/>
                  </a:lnTo>
                  <a:lnTo>
                    <a:pt x="0" y="73"/>
                  </a:lnTo>
                  <a:lnTo>
                    <a:pt x="644" y="73"/>
                  </a:lnTo>
                  <a:lnTo>
                    <a:pt x="644" y="19"/>
                  </a:lnTo>
                  <a:lnTo>
                    <a:pt x="1093" y="19"/>
                  </a:lnTo>
                  <a:lnTo>
                    <a:pt x="1093" y="73"/>
                  </a:lnTo>
                  <a:close/>
                </a:path>
              </a:pathLst>
            </a:custGeom>
            <a:solidFill>
              <a:srgbClr val="E8E0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7" name="Freeform 103"/>
            <p:cNvSpPr>
              <a:spLocks/>
            </p:cNvSpPr>
            <p:nvPr/>
          </p:nvSpPr>
          <p:spPr bwMode="auto">
            <a:xfrm>
              <a:off x="4188363" y="3636339"/>
              <a:ext cx="1280324" cy="219611"/>
            </a:xfrm>
            <a:custGeom>
              <a:avLst/>
              <a:gdLst>
                <a:gd name="T0" fmla="*/ 2147483647 w 1681"/>
                <a:gd name="T1" fmla="*/ 2147483647 h 385"/>
                <a:gd name="T2" fmla="*/ 2147483647 w 1681"/>
                <a:gd name="T3" fmla="*/ 0 h 385"/>
                <a:gd name="T4" fmla="*/ 2147483647 w 1681"/>
                <a:gd name="T5" fmla="*/ 0 h 385"/>
                <a:gd name="T6" fmla="*/ 0 w 1681"/>
                <a:gd name="T7" fmla="*/ 2147483647 h 385"/>
                <a:gd name="T8" fmla="*/ 2147483647 w 1681"/>
                <a:gd name="T9" fmla="*/ 2147483647 h 385"/>
                <a:gd name="T10" fmla="*/ 2147483647 w 1681"/>
                <a:gd name="T11" fmla="*/ 2147483647 h 385"/>
                <a:gd name="T12" fmla="*/ 2147483647 w 1681"/>
                <a:gd name="T13" fmla="*/ 2147483647 h 3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81"/>
                <a:gd name="T22" fmla="*/ 0 h 385"/>
                <a:gd name="T23" fmla="*/ 1681 w 1681"/>
                <a:gd name="T24" fmla="*/ 385 h 38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81" h="385">
                  <a:moveTo>
                    <a:pt x="1681" y="341"/>
                  </a:moveTo>
                  <a:lnTo>
                    <a:pt x="1604" y="0"/>
                  </a:lnTo>
                  <a:lnTo>
                    <a:pt x="79" y="0"/>
                  </a:lnTo>
                  <a:lnTo>
                    <a:pt x="0" y="341"/>
                  </a:lnTo>
                  <a:lnTo>
                    <a:pt x="20" y="385"/>
                  </a:lnTo>
                  <a:lnTo>
                    <a:pt x="1661" y="385"/>
                  </a:lnTo>
                  <a:lnTo>
                    <a:pt x="1681" y="341"/>
                  </a:lnTo>
                  <a:close/>
                </a:path>
              </a:pathLst>
            </a:custGeom>
            <a:solidFill>
              <a:srgbClr val="E8E0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8" name="Freeform 104"/>
            <p:cNvSpPr>
              <a:spLocks/>
            </p:cNvSpPr>
            <p:nvPr/>
          </p:nvSpPr>
          <p:spPr bwMode="auto">
            <a:xfrm>
              <a:off x="4434228" y="3063291"/>
              <a:ext cx="756624" cy="384319"/>
            </a:xfrm>
            <a:custGeom>
              <a:avLst/>
              <a:gdLst>
                <a:gd name="T0" fmla="*/ 2147483647 w 993"/>
                <a:gd name="T1" fmla="*/ 2147483647 h 672"/>
                <a:gd name="T2" fmla="*/ 2147483647 w 993"/>
                <a:gd name="T3" fmla="*/ 2147483647 h 672"/>
                <a:gd name="T4" fmla="*/ 2147483647 w 993"/>
                <a:gd name="T5" fmla="*/ 2147483647 h 672"/>
                <a:gd name="T6" fmla="*/ 2147483647 w 993"/>
                <a:gd name="T7" fmla="*/ 2147483647 h 672"/>
                <a:gd name="T8" fmla="*/ 2147483647 w 993"/>
                <a:gd name="T9" fmla="*/ 2147483647 h 672"/>
                <a:gd name="T10" fmla="*/ 2147483647 w 993"/>
                <a:gd name="T11" fmla="*/ 2147483647 h 672"/>
                <a:gd name="T12" fmla="*/ 2147483647 w 993"/>
                <a:gd name="T13" fmla="*/ 2147483647 h 672"/>
                <a:gd name="T14" fmla="*/ 2147483647 w 993"/>
                <a:gd name="T15" fmla="*/ 2147483647 h 672"/>
                <a:gd name="T16" fmla="*/ 2147483647 w 993"/>
                <a:gd name="T17" fmla="*/ 2147483647 h 672"/>
                <a:gd name="T18" fmla="*/ 0 w 993"/>
                <a:gd name="T19" fmla="*/ 2147483647 h 672"/>
                <a:gd name="T20" fmla="*/ 0 w 993"/>
                <a:gd name="T21" fmla="*/ 2147483647 h 672"/>
                <a:gd name="T22" fmla="*/ 2147483647 w 993"/>
                <a:gd name="T23" fmla="*/ 2147483647 h 672"/>
                <a:gd name="T24" fmla="*/ 2147483647 w 993"/>
                <a:gd name="T25" fmla="*/ 2147483647 h 672"/>
                <a:gd name="T26" fmla="*/ 2147483647 w 993"/>
                <a:gd name="T27" fmla="*/ 2147483647 h 672"/>
                <a:gd name="T28" fmla="*/ 2147483647 w 993"/>
                <a:gd name="T29" fmla="*/ 2147483647 h 672"/>
                <a:gd name="T30" fmla="*/ 2147483647 w 993"/>
                <a:gd name="T31" fmla="*/ 2147483647 h 672"/>
                <a:gd name="T32" fmla="*/ 2147483647 w 993"/>
                <a:gd name="T33" fmla="*/ 2147483647 h 672"/>
                <a:gd name="T34" fmla="*/ 2147483647 w 993"/>
                <a:gd name="T35" fmla="*/ 2147483647 h 672"/>
                <a:gd name="T36" fmla="*/ 2147483647 w 993"/>
                <a:gd name="T37" fmla="*/ 0 h 672"/>
                <a:gd name="T38" fmla="*/ 2147483647 w 993"/>
                <a:gd name="T39" fmla="*/ 0 h 672"/>
                <a:gd name="T40" fmla="*/ 2147483647 w 993"/>
                <a:gd name="T41" fmla="*/ 2147483647 h 672"/>
                <a:gd name="T42" fmla="*/ 2147483647 w 993"/>
                <a:gd name="T43" fmla="*/ 2147483647 h 672"/>
                <a:gd name="T44" fmla="*/ 2147483647 w 993"/>
                <a:gd name="T45" fmla="*/ 2147483647 h 672"/>
                <a:gd name="T46" fmla="*/ 2147483647 w 993"/>
                <a:gd name="T47" fmla="*/ 2147483647 h 672"/>
                <a:gd name="T48" fmla="*/ 2147483647 w 993"/>
                <a:gd name="T49" fmla="*/ 2147483647 h 672"/>
                <a:gd name="T50" fmla="*/ 2147483647 w 993"/>
                <a:gd name="T51" fmla="*/ 2147483647 h 672"/>
                <a:gd name="T52" fmla="*/ 2147483647 w 993"/>
                <a:gd name="T53" fmla="*/ 2147483647 h 672"/>
                <a:gd name="T54" fmla="*/ 2147483647 w 993"/>
                <a:gd name="T55" fmla="*/ 2147483647 h 672"/>
                <a:gd name="T56" fmla="*/ 2147483647 w 993"/>
                <a:gd name="T57" fmla="*/ 2147483647 h 672"/>
                <a:gd name="T58" fmla="*/ 2147483647 w 993"/>
                <a:gd name="T59" fmla="*/ 2147483647 h 672"/>
                <a:gd name="T60" fmla="*/ 2147483647 w 993"/>
                <a:gd name="T61" fmla="*/ 2147483647 h 672"/>
                <a:gd name="T62" fmla="*/ 2147483647 w 993"/>
                <a:gd name="T63" fmla="*/ 2147483647 h 672"/>
                <a:gd name="T64" fmla="*/ 2147483647 w 993"/>
                <a:gd name="T65" fmla="*/ 2147483647 h 672"/>
                <a:gd name="T66" fmla="*/ 2147483647 w 993"/>
                <a:gd name="T67" fmla="*/ 2147483647 h 672"/>
                <a:gd name="T68" fmla="*/ 2147483647 w 993"/>
                <a:gd name="T69" fmla="*/ 2147483647 h 672"/>
                <a:gd name="T70" fmla="*/ 2147483647 w 993"/>
                <a:gd name="T71" fmla="*/ 2147483647 h 672"/>
                <a:gd name="T72" fmla="*/ 2147483647 w 993"/>
                <a:gd name="T73" fmla="*/ 2147483647 h 67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93"/>
                <a:gd name="T112" fmla="*/ 0 h 672"/>
                <a:gd name="T113" fmla="*/ 993 w 993"/>
                <a:gd name="T114" fmla="*/ 672 h 67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93" h="672">
                  <a:moveTo>
                    <a:pt x="929" y="672"/>
                  </a:moveTo>
                  <a:lnTo>
                    <a:pt x="66" y="672"/>
                  </a:lnTo>
                  <a:lnTo>
                    <a:pt x="49" y="671"/>
                  </a:lnTo>
                  <a:lnTo>
                    <a:pt x="36" y="667"/>
                  </a:lnTo>
                  <a:lnTo>
                    <a:pt x="24" y="662"/>
                  </a:lnTo>
                  <a:lnTo>
                    <a:pt x="15" y="655"/>
                  </a:lnTo>
                  <a:lnTo>
                    <a:pt x="8" y="644"/>
                  </a:lnTo>
                  <a:lnTo>
                    <a:pt x="4" y="634"/>
                  </a:lnTo>
                  <a:lnTo>
                    <a:pt x="1" y="622"/>
                  </a:lnTo>
                  <a:lnTo>
                    <a:pt x="0" y="608"/>
                  </a:lnTo>
                  <a:lnTo>
                    <a:pt x="0" y="65"/>
                  </a:lnTo>
                  <a:lnTo>
                    <a:pt x="1" y="51"/>
                  </a:lnTo>
                  <a:lnTo>
                    <a:pt x="4" y="38"/>
                  </a:lnTo>
                  <a:lnTo>
                    <a:pt x="8" y="28"/>
                  </a:lnTo>
                  <a:lnTo>
                    <a:pt x="15" y="18"/>
                  </a:lnTo>
                  <a:lnTo>
                    <a:pt x="24" y="11"/>
                  </a:lnTo>
                  <a:lnTo>
                    <a:pt x="36" y="5"/>
                  </a:lnTo>
                  <a:lnTo>
                    <a:pt x="49" y="2"/>
                  </a:lnTo>
                  <a:lnTo>
                    <a:pt x="66" y="0"/>
                  </a:lnTo>
                  <a:lnTo>
                    <a:pt x="929" y="0"/>
                  </a:lnTo>
                  <a:lnTo>
                    <a:pt x="945" y="2"/>
                  </a:lnTo>
                  <a:lnTo>
                    <a:pt x="959" y="5"/>
                  </a:lnTo>
                  <a:lnTo>
                    <a:pt x="969" y="11"/>
                  </a:lnTo>
                  <a:lnTo>
                    <a:pt x="978" y="18"/>
                  </a:lnTo>
                  <a:lnTo>
                    <a:pt x="986" y="28"/>
                  </a:lnTo>
                  <a:lnTo>
                    <a:pt x="990" y="38"/>
                  </a:lnTo>
                  <a:lnTo>
                    <a:pt x="992" y="51"/>
                  </a:lnTo>
                  <a:lnTo>
                    <a:pt x="993" y="65"/>
                  </a:lnTo>
                  <a:lnTo>
                    <a:pt x="993" y="608"/>
                  </a:lnTo>
                  <a:lnTo>
                    <a:pt x="992" y="622"/>
                  </a:lnTo>
                  <a:lnTo>
                    <a:pt x="990" y="634"/>
                  </a:lnTo>
                  <a:lnTo>
                    <a:pt x="986" y="644"/>
                  </a:lnTo>
                  <a:lnTo>
                    <a:pt x="978" y="655"/>
                  </a:lnTo>
                  <a:lnTo>
                    <a:pt x="969" y="662"/>
                  </a:lnTo>
                  <a:lnTo>
                    <a:pt x="959" y="667"/>
                  </a:lnTo>
                  <a:lnTo>
                    <a:pt x="945" y="671"/>
                  </a:lnTo>
                  <a:lnTo>
                    <a:pt x="929" y="672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9" name="Rectangle 105"/>
            <p:cNvSpPr>
              <a:spLocks noChangeArrowheads="1"/>
            </p:cNvSpPr>
            <p:nvPr/>
          </p:nvSpPr>
          <p:spPr bwMode="auto">
            <a:xfrm>
              <a:off x="5112449" y="3472775"/>
              <a:ext cx="79164" cy="17157"/>
            </a:xfrm>
            <a:prstGeom prst="rect">
              <a:avLst/>
            </a:prstGeom>
            <a:solidFill>
              <a:srgbClr val="D80C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en-US"/>
            </a:p>
          </p:txBody>
        </p:sp>
        <p:sp>
          <p:nvSpPr>
            <p:cNvPr id="23660" name="Rectangle 106"/>
            <p:cNvSpPr>
              <a:spLocks noChangeArrowheads="1"/>
            </p:cNvSpPr>
            <p:nvPr/>
          </p:nvSpPr>
          <p:spPr bwMode="auto">
            <a:xfrm>
              <a:off x="4406064" y="3592875"/>
              <a:ext cx="12179" cy="29739"/>
            </a:xfrm>
            <a:prstGeom prst="rect">
              <a:avLst/>
            </a:pr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en-US"/>
            </a:p>
          </p:txBody>
        </p:sp>
        <p:sp>
          <p:nvSpPr>
            <p:cNvPr id="23661" name="Rectangle 107"/>
            <p:cNvSpPr>
              <a:spLocks noChangeArrowheads="1"/>
            </p:cNvSpPr>
            <p:nvPr/>
          </p:nvSpPr>
          <p:spPr bwMode="auto">
            <a:xfrm>
              <a:off x="4448691" y="3592875"/>
              <a:ext cx="13701" cy="29739"/>
            </a:xfrm>
            <a:prstGeom prst="rect">
              <a:avLst/>
            </a:pr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en-US"/>
            </a:p>
          </p:txBody>
        </p:sp>
        <p:sp>
          <p:nvSpPr>
            <p:cNvPr id="23662" name="Rectangle 108"/>
            <p:cNvSpPr>
              <a:spLocks noChangeArrowheads="1"/>
            </p:cNvSpPr>
            <p:nvPr/>
          </p:nvSpPr>
          <p:spPr bwMode="auto">
            <a:xfrm>
              <a:off x="4491317" y="3592875"/>
              <a:ext cx="13701" cy="29739"/>
            </a:xfrm>
            <a:prstGeom prst="rect">
              <a:avLst/>
            </a:pr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en-US"/>
            </a:p>
          </p:txBody>
        </p:sp>
        <p:sp>
          <p:nvSpPr>
            <p:cNvPr id="23663" name="Rectangle 109"/>
            <p:cNvSpPr>
              <a:spLocks noChangeArrowheads="1"/>
            </p:cNvSpPr>
            <p:nvPr/>
          </p:nvSpPr>
          <p:spPr bwMode="auto">
            <a:xfrm>
              <a:off x="4533944" y="3592875"/>
              <a:ext cx="13701" cy="29739"/>
            </a:xfrm>
            <a:prstGeom prst="rect">
              <a:avLst/>
            </a:pr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en-US"/>
            </a:p>
          </p:txBody>
        </p:sp>
        <p:sp>
          <p:nvSpPr>
            <p:cNvPr id="23664" name="Rectangle 110"/>
            <p:cNvSpPr>
              <a:spLocks noChangeArrowheads="1"/>
            </p:cNvSpPr>
            <p:nvPr/>
          </p:nvSpPr>
          <p:spPr bwMode="auto">
            <a:xfrm>
              <a:off x="4578093" y="3592875"/>
              <a:ext cx="12179" cy="29739"/>
            </a:xfrm>
            <a:prstGeom prst="rect">
              <a:avLst/>
            </a:pr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en-US"/>
            </a:p>
          </p:txBody>
        </p:sp>
        <p:sp>
          <p:nvSpPr>
            <p:cNvPr id="23665" name="Rectangle 111"/>
            <p:cNvSpPr>
              <a:spLocks noChangeArrowheads="1"/>
            </p:cNvSpPr>
            <p:nvPr/>
          </p:nvSpPr>
          <p:spPr bwMode="auto">
            <a:xfrm>
              <a:off x="4620720" y="3592875"/>
              <a:ext cx="13701" cy="29739"/>
            </a:xfrm>
            <a:prstGeom prst="rect">
              <a:avLst/>
            </a:pr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en-US"/>
            </a:p>
          </p:txBody>
        </p:sp>
        <p:sp>
          <p:nvSpPr>
            <p:cNvPr id="23666" name="Freeform 112"/>
            <p:cNvSpPr>
              <a:spLocks/>
            </p:cNvSpPr>
            <p:nvPr/>
          </p:nvSpPr>
          <p:spPr bwMode="auto">
            <a:xfrm>
              <a:off x="5217494" y="3704968"/>
              <a:ext cx="53283" cy="122387"/>
            </a:xfrm>
            <a:custGeom>
              <a:avLst/>
              <a:gdLst>
                <a:gd name="T0" fmla="*/ 2147483647 w 69"/>
                <a:gd name="T1" fmla="*/ 2147483647 h 214"/>
                <a:gd name="T2" fmla="*/ 2147483647 w 69"/>
                <a:gd name="T3" fmla="*/ 0 h 214"/>
                <a:gd name="T4" fmla="*/ 0 w 69"/>
                <a:gd name="T5" fmla="*/ 2147483647 h 214"/>
                <a:gd name="T6" fmla="*/ 2147483647 w 69"/>
                <a:gd name="T7" fmla="*/ 2147483647 h 214"/>
                <a:gd name="T8" fmla="*/ 2147483647 w 69"/>
                <a:gd name="T9" fmla="*/ 2147483647 h 2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"/>
                <a:gd name="T16" fmla="*/ 0 h 214"/>
                <a:gd name="T17" fmla="*/ 69 w 69"/>
                <a:gd name="T18" fmla="*/ 214 h 2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" h="214">
                  <a:moveTo>
                    <a:pt x="69" y="214"/>
                  </a:moveTo>
                  <a:lnTo>
                    <a:pt x="20" y="0"/>
                  </a:lnTo>
                  <a:lnTo>
                    <a:pt x="0" y="18"/>
                  </a:lnTo>
                  <a:lnTo>
                    <a:pt x="45" y="214"/>
                  </a:lnTo>
                  <a:lnTo>
                    <a:pt x="69" y="214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7" name="Freeform 113"/>
            <p:cNvSpPr>
              <a:spLocks/>
            </p:cNvSpPr>
            <p:nvPr/>
          </p:nvSpPr>
          <p:spPr bwMode="auto">
            <a:xfrm>
              <a:off x="5275344" y="3704968"/>
              <a:ext cx="53283" cy="122387"/>
            </a:xfrm>
            <a:custGeom>
              <a:avLst/>
              <a:gdLst>
                <a:gd name="T0" fmla="*/ 2147483647 w 70"/>
                <a:gd name="T1" fmla="*/ 2147483647 h 214"/>
                <a:gd name="T2" fmla="*/ 2147483647 w 70"/>
                <a:gd name="T3" fmla="*/ 0 h 214"/>
                <a:gd name="T4" fmla="*/ 0 w 70"/>
                <a:gd name="T5" fmla="*/ 2147483647 h 214"/>
                <a:gd name="T6" fmla="*/ 2147483647 w 70"/>
                <a:gd name="T7" fmla="*/ 2147483647 h 214"/>
                <a:gd name="T8" fmla="*/ 2147483647 w 70"/>
                <a:gd name="T9" fmla="*/ 2147483647 h 2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"/>
                <a:gd name="T16" fmla="*/ 0 h 214"/>
                <a:gd name="T17" fmla="*/ 70 w 70"/>
                <a:gd name="T18" fmla="*/ 214 h 2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" h="214">
                  <a:moveTo>
                    <a:pt x="70" y="214"/>
                  </a:moveTo>
                  <a:lnTo>
                    <a:pt x="20" y="0"/>
                  </a:lnTo>
                  <a:lnTo>
                    <a:pt x="0" y="18"/>
                  </a:lnTo>
                  <a:lnTo>
                    <a:pt x="44" y="214"/>
                  </a:lnTo>
                  <a:lnTo>
                    <a:pt x="70" y="214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8" name="Freeform 114"/>
            <p:cNvSpPr>
              <a:spLocks/>
            </p:cNvSpPr>
            <p:nvPr/>
          </p:nvSpPr>
          <p:spPr bwMode="auto">
            <a:xfrm>
              <a:off x="5333195" y="3704968"/>
              <a:ext cx="53283" cy="122387"/>
            </a:xfrm>
            <a:custGeom>
              <a:avLst/>
              <a:gdLst>
                <a:gd name="T0" fmla="*/ 2147483647 w 70"/>
                <a:gd name="T1" fmla="*/ 2147483647 h 214"/>
                <a:gd name="T2" fmla="*/ 2147483647 w 70"/>
                <a:gd name="T3" fmla="*/ 0 h 214"/>
                <a:gd name="T4" fmla="*/ 0 w 70"/>
                <a:gd name="T5" fmla="*/ 2147483647 h 214"/>
                <a:gd name="T6" fmla="*/ 2147483647 w 70"/>
                <a:gd name="T7" fmla="*/ 2147483647 h 214"/>
                <a:gd name="T8" fmla="*/ 2147483647 w 70"/>
                <a:gd name="T9" fmla="*/ 2147483647 h 2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"/>
                <a:gd name="T16" fmla="*/ 0 h 214"/>
                <a:gd name="T17" fmla="*/ 70 w 70"/>
                <a:gd name="T18" fmla="*/ 214 h 2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" h="214">
                  <a:moveTo>
                    <a:pt x="70" y="214"/>
                  </a:moveTo>
                  <a:lnTo>
                    <a:pt x="20" y="0"/>
                  </a:lnTo>
                  <a:lnTo>
                    <a:pt x="0" y="18"/>
                  </a:lnTo>
                  <a:lnTo>
                    <a:pt x="46" y="214"/>
                  </a:lnTo>
                  <a:lnTo>
                    <a:pt x="70" y="214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9" name="Freeform 115"/>
            <p:cNvSpPr>
              <a:spLocks/>
            </p:cNvSpPr>
            <p:nvPr/>
          </p:nvSpPr>
          <p:spPr bwMode="auto">
            <a:xfrm>
              <a:off x="4294930" y="3726700"/>
              <a:ext cx="879937" cy="11438"/>
            </a:xfrm>
            <a:custGeom>
              <a:avLst/>
              <a:gdLst>
                <a:gd name="T0" fmla="*/ 2147483647 w 1157"/>
                <a:gd name="T1" fmla="*/ 0 h 22"/>
                <a:gd name="T2" fmla="*/ 2147483647 w 1157"/>
                <a:gd name="T3" fmla="*/ 0 h 22"/>
                <a:gd name="T4" fmla="*/ 0 w 1157"/>
                <a:gd name="T5" fmla="*/ 2147483647 h 22"/>
                <a:gd name="T6" fmla="*/ 2147483647 w 1157"/>
                <a:gd name="T7" fmla="*/ 2147483647 h 22"/>
                <a:gd name="T8" fmla="*/ 2147483647 w 1157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7"/>
                <a:gd name="T16" fmla="*/ 0 h 22"/>
                <a:gd name="T17" fmla="*/ 1157 w 1157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7" h="22">
                  <a:moveTo>
                    <a:pt x="1152" y="0"/>
                  </a:moveTo>
                  <a:lnTo>
                    <a:pt x="5" y="0"/>
                  </a:lnTo>
                  <a:lnTo>
                    <a:pt x="0" y="22"/>
                  </a:lnTo>
                  <a:lnTo>
                    <a:pt x="1157" y="22"/>
                  </a:lnTo>
                  <a:lnTo>
                    <a:pt x="1152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0" name="Freeform 116"/>
            <p:cNvSpPr>
              <a:spLocks/>
            </p:cNvSpPr>
            <p:nvPr/>
          </p:nvSpPr>
          <p:spPr bwMode="auto">
            <a:xfrm>
              <a:off x="5220539" y="3726700"/>
              <a:ext cx="179641" cy="11438"/>
            </a:xfrm>
            <a:custGeom>
              <a:avLst/>
              <a:gdLst>
                <a:gd name="T0" fmla="*/ 2147483647 w 234"/>
                <a:gd name="T1" fmla="*/ 0 h 22"/>
                <a:gd name="T2" fmla="*/ 0 w 234"/>
                <a:gd name="T3" fmla="*/ 0 h 22"/>
                <a:gd name="T4" fmla="*/ 2147483647 w 234"/>
                <a:gd name="T5" fmla="*/ 2147483647 h 22"/>
                <a:gd name="T6" fmla="*/ 2147483647 w 234"/>
                <a:gd name="T7" fmla="*/ 2147483647 h 22"/>
                <a:gd name="T8" fmla="*/ 2147483647 w 234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2"/>
                <a:gd name="T17" fmla="*/ 234 w 234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2">
                  <a:moveTo>
                    <a:pt x="230" y="0"/>
                  </a:moveTo>
                  <a:lnTo>
                    <a:pt x="0" y="0"/>
                  </a:lnTo>
                  <a:lnTo>
                    <a:pt x="5" y="22"/>
                  </a:lnTo>
                  <a:lnTo>
                    <a:pt x="234" y="22"/>
                  </a:lnTo>
                  <a:lnTo>
                    <a:pt x="230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1" name="Freeform 117"/>
            <p:cNvSpPr>
              <a:spLocks/>
            </p:cNvSpPr>
            <p:nvPr/>
          </p:nvSpPr>
          <p:spPr bwMode="auto">
            <a:xfrm>
              <a:off x="5232718" y="3764446"/>
              <a:ext cx="178119" cy="12582"/>
            </a:xfrm>
            <a:custGeom>
              <a:avLst/>
              <a:gdLst>
                <a:gd name="T0" fmla="*/ 2147483647 w 234"/>
                <a:gd name="T1" fmla="*/ 2147483647 h 22"/>
                <a:gd name="T2" fmla="*/ 2147483647 w 234"/>
                <a:gd name="T3" fmla="*/ 2147483647 h 22"/>
                <a:gd name="T4" fmla="*/ 0 w 234"/>
                <a:gd name="T5" fmla="*/ 0 h 22"/>
                <a:gd name="T6" fmla="*/ 2147483647 w 234"/>
                <a:gd name="T7" fmla="*/ 0 h 22"/>
                <a:gd name="T8" fmla="*/ 2147483647 w 234"/>
                <a:gd name="T9" fmla="*/ 214748364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2"/>
                <a:gd name="T17" fmla="*/ 234 w 234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2">
                  <a:moveTo>
                    <a:pt x="234" y="22"/>
                  </a:moveTo>
                  <a:lnTo>
                    <a:pt x="5" y="22"/>
                  </a:lnTo>
                  <a:lnTo>
                    <a:pt x="0" y="0"/>
                  </a:lnTo>
                  <a:lnTo>
                    <a:pt x="229" y="0"/>
                  </a:lnTo>
                  <a:lnTo>
                    <a:pt x="234" y="22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2" name="Freeform 118"/>
            <p:cNvSpPr>
              <a:spLocks/>
            </p:cNvSpPr>
            <p:nvPr/>
          </p:nvSpPr>
          <p:spPr bwMode="auto">
            <a:xfrm>
              <a:off x="4281228" y="3764446"/>
              <a:ext cx="905818" cy="12582"/>
            </a:xfrm>
            <a:custGeom>
              <a:avLst/>
              <a:gdLst>
                <a:gd name="T0" fmla="*/ 2147483647 w 1188"/>
                <a:gd name="T1" fmla="*/ 0 h 22"/>
                <a:gd name="T2" fmla="*/ 2147483647 w 1188"/>
                <a:gd name="T3" fmla="*/ 0 h 22"/>
                <a:gd name="T4" fmla="*/ 0 w 1188"/>
                <a:gd name="T5" fmla="*/ 2147483647 h 22"/>
                <a:gd name="T6" fmla="*/ 2147483647 w 1188"/>
                <a:gd name="T7" fmla="*/ 2147483647 h 22"/>
                <a:gd name="T8" fmla="*/ 2147483647 w 1188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88"/>
                <a:gd name="T16" fmla="*/ 0 h 22"/>
                <a:gd name="T17" fmla="*/ 1188 w 1188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88" h="22">
                  <a:moveTo>
                    <a:pt x="1184" y="0"/>
                  </a:moveTo>
                  <a:lnTo>
                    <a:pt x="6" y="0"/>
                  </a:lnTo>
                  <a:lnTo>
                    <a:pt x="0" y="22"/>
                  </a:lnTo>
                  <a:lnTo>
                    <a:pt x="1188" y="22"/>
                  </a:lnTo>
                  <a:lnTo>
                    <a:pt x="118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3" name="Freeform 119"/>
            <p:cNvSpPr>
              <a:spLocks/>
            </p:cNvSpPr>
            <p:nvPr/>
          </p:nvSpPr>
          <p:spPr bwMode="auto">
            <a:xfrm>
              <a:off x="4267527" y="3814773"/>
              <a:ext cx="934743" cy="12582"/>
            </a:xfrm>
            <a:custGeom>
              <a:avLst/>
              <a:gdLst>
                <a:gd name="T0" fmla="*/ 2147483647 w 1227"/>
                <a:gd name="T1" fmla="*/ 2147483647 h 21"/>
                <a:gd name="T2" fmla="*/ 0 w 1227"/>
                <a:gd name="T3" fmla="*/ 2147483647 h 21"/>
                <a:gd name="T4" fmla="*/ 2147483647 w 1227"/>
                <a:gd name="T5" fmla="*/ 0 h 21"/>
                <a:gd name="T6" fmla="*/ 2147483647 w 1227"/>
                <a:gd name="T7" fmla="*/ 0 h 21"/>
                <a:gd name="T8" fmla="*/ 2147483647 w 1227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27"/>
                <a:gd name="T16" fmla="*/ 0 h 21"/>
                <a:gd name="T17" fmla="*/ 1227 w 1227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27" h="21">
                  <a:moveTo>
                    <a:pt x="1227" y="21"/>
                  </a:moveTo>
                  <a:lnTo>
                    <a:pt x="0" y="21"/>
                  </a:lnTo>
                  <a:lnTo>
                    <a:pt x="5" y="0"/>
                  </a:lnTo>
                  <a:lnTo>
                    <a:pt x="1222" y="0"/>
                  </a:lnTo>
                  <a:lnTo>
                    <a:pt x="1227" y="21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4" name="Freeform 120"/>
            <p:cNvSpPr>
              <a:spLocks/>
            </p:cNvSpPr>
            <p:nvPr/>
          </p:nvSpPr>
          <p:spPr bwMode="auto">
            <a:xfrm>
              <a:off x="5247941" y="3814773"/>
              <a:ext cx="178119" cy="12582"/>
            </a:xfrm>
            <a:custGeom>
              <a:avLst/>
              <a:gdLst>
                <a:gd name="T0" fmla="*/ 2147483647 w 235"/>
                <a:gd name="T1" fmla="*/ 2147483647 h 21"/>
                <a:gd name="T2" fmla="*/ 2147483647 w 235"/>
                <a:gd name="T3" fmla="*/ 2147483647 h 21"/>
                <a:gd name="T4" fmla="*/ 2147483647 w 235"/>
                <a:gd name="T5" fmla="*/ 0 h 21"/>
                <a:gd name="T6" fmla="*/ 0 w 235"/>
                <a:gd name="T7" fmla="*/ 0 h 21"/>
                <a:gd name="T8" fmla="*/ 2147483647 w 235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1"/>
                <a:gd name="T17" fmla="*/ 235 w 235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1">
                  <a:moveTo>
                    <a:pt x="5" y="21"/>
                  </a:moveTo>
                  <a:lnTo>
                    <a:pt x="235" y="21"/>
                  </a:lnTo>
                  <a:lnTo>
                    <a:pt x="230" y="0"/>
                  </a:lnTo>
                  <a:lnTo>
                    <a:pt x="0" y="0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5" name="Freeform 121"/>
            <p:cNvSpPr>
              <a:spLocks/>
            </p:cNvSpPr>
            <p:nvPr/>
          </p:nvSpPr>
          <p:spPr bwMode="auto">
            <a:xfrm>
              <a:off x="4305587" y="3687811"/>
              <a:ext cx="857101" cy="11438"/>
            </a:xfrm>
            <a:custGeom>
              <a:avLst/>
              <a:gdLst>
                <a:gd name="T0" fmla="*/ 2147483647 w 1127"/>
                <a:gd name="T1" fmla="*/ 0 h 22"/>
                <a:gd name="T2" fmla="*/ 2147483647 w 1127"/>
                <a:gd name="T3" fmla="*/ 0 h 22"/>
                <a:gd name="T4" fmla="*/ 0 w 1127"/>
                <a:gd name="T5" fmla="*/ 2147483647 h 22"/>
                <a:gd name="T6" fmla="*/ 2147483647 w 1127"/>
                <a:gd name="T7" fmla="*/ 2147483647 h 22"/>
                <a:gd name="T8" fmla="*/ 2147483647 w 1127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7"/>
                <a:gd name="T16" fmla="*/ 0 h 22"/>
                <a:gd name="T17" fmla="*/ 1127 w 1127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7" h="22">
                  <a:moveTo>
                    <a:pt x="1122" y="0"/>
                  </a:moveTo>
                  <a:lnTo>
                    <a:pt x="5" y="0"/>
                  </a:lnTo>
                  <a:lnTo>
                    <a:pt x="0" y="22"/>
                  </a:lnTo>
                  <a:lnTo>
                    <a:pt x="1127" y="22"/>
                  </a:lnTo>
                  <a:lnTo>
                    <a:pt x="1122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6" name="Freeform 122"/>
            <p:cNvSpPr>
              <a:spLocks/>
            </p:cNvSpPr>
            <p:nvPr/>
          </p:nvSpPr>
          <p:spPr bwMode="auto">
            <a:xfrm>
              <a:off x="5132240" y="3660359"/>
              <a:ext cx="70030" cy="166996"/>
            </a:xfrm>
            <a:custGeom>
              <a:avLst/>
              <a:gdLst>
                <a:gd name="T0" fmla="*/ 2147483647 w 91"/>
                <a:gd name="T1" fmla="*/ 0 h 291"/>
                <a:gd name="T2" fmla="*/ 2147483647 w 91"/>
                <a:gd name="T3" fmla="*/ 2147483647 h 291"/>
                <a:gd name="T4" fmla="*/ 2147483647 w 91"/>
                <a:gd name="T5" fmla="*/ 2147483647 h 291"/>
                <a:gd name="T6" fmla="*/ 0 w 91"/>
                <a:gd name="T7" fmla="*/ 0 h 291"/>
                <a:gd name="T8" fmla="*/ 2147483647 w 91"/>
                <a:gd name="T9" fmla="*/ 0 h 2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1"/>
                <a:gd name="T16" fmla="*/ 0 h 291"/>
                <a:gd name="T17" fmla="*/ 91 w 91"/>
                <a:gd name="T18" fmla="*/ 291 h 2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1" h="291">
                  <a:moveTo>
                    <a:pt x="25" y="0"/>
                  </a:moveTo>
                  <a:lnTo>
                    <a:pt x="91" y="291"/>
                  </a:lnTo>
                  <a:lnTo>
                    <a:pt x="67" y="291"/>
                  </a:lnTo>
                  <a:lnTo>
                    <a:pt x="0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7" name="Freeform 123"/>
            <p:cNvSpPr>
              <a:spLocks/>
            </p:cNvSpPr>
            <p:nvPr/>
          </p:nvSpPr>
          <p:spPr bwMode="auto">
            <a:xfrm>
              <a:off x="5078957" y="3660359"/>
              <a:ext cx="24358" cy="27451"/>
            </a:xfrm>
            <a:custGeom>
              <a:avLst/>
              <a:gdLst>
                <a:gd name="T0" fmla="*/ 2147483647 w 33"/>
                <a:gd name="T1" fmla="*/ 0 h 47"/>
                <a:gd name="T2" fmla="*/ 2147483647 w 33"/>
                <a:gd name="T3" fmla="*/ 2147483647 h 47"/>
                <a:gd name="T4" fmla="*/ 2147483647 w 33"/>
                <a:gd name="T5" fmla="*/ 2147483647 h 47"/>
                <a:gd name="T6" fmla="*/ 0 w 33"/>
                <a:gd name="T7" fmla="*/ 0 h 47"/>
                <a:gd name="T8" fmla="*/ 2147483647 w 33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47"/>
                <a:gd name="T17" fmla="*/ 33 w 33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47">
                  <a:moveTo>
                    <a:pt x="24" y="0"/>
                  </a:moveTo>
                  <a:lnTo>
                    <a:pt x="33" y="47"/>
                  </a:lnTo>
                  <a:lnTo>
                    <a:pt x="9" y="47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8" name="Freeform 124"/>
            <p:cNvSpPr>
              <a:spLocks/>
            </p:cNvSpPr>
            <p:nvPr/>
          </p:nvSpPr>
          <p:spPr bwMode="auto">
            <a:xfrm>
              <a:off x="5024151" y="3660359"/>
              <a:ext cx="24358" cy="27451"/>
            </a:xfrm>
            <a:custGeom>
              <a:avLst/>
              <a:gdLst>
                <a:gd name="T0" fmla="*/ 2147483647 w 32"/>
                <a:gd name="T1" fmla="*/ 0 h 47"/>
                <a:gd name="T2" fmla="*/ 2147483647 w 32"/>
                <a:gd name="T3" fmla="*/ 2147483647 h 47"/>
                <a:gd name="T4" fmla="*/ 2147483647 w 32"/>
                <a:gd name="T5" fmla="*/ 2147483647 h 47"/>
                <a:gd name="T6" fmla="*/ 0 w 32"/>
                <a:gd name="T7" fmla="*/ 0 h 47"/>
                <a:gd name="T8" fmla="*/ 2147483647 w 32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7"/>
                <a:gd name="T17" fmla="*/ 32 w 32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7">
                  <a:moveTo>
                    <a:pt x="24" y="0"/>
                  </a:moveTo>
                  <a:lnTo>
                    <a:pt x="32" y="47"/>
                  </a:lnTo>
                  <a:lnTo>
                    <a:pt x="8" y="47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9" name="Freeform 125"/>
            <p:cNvSpPr>
              <a:spLocks/>
            </p:cNvSpPr>
            <p:nvPr/>
          </p:nvSpPr>
          <p:spPr bwMode="auto">
            <a:xfrm>
              <a:off x="4969345" y="3660359"/>
              <a:ext cx="24358" cy="27451"/>
            </a:xfrm>
            <a:custGeom>
              <a:avLst/>
              <a:gdLst>
                <a:gd name="T0" fmla="*/ 2147483647 w 32"/>
                <a:gd name="T1" fmla="*/ 0 h 47"/>
                <a:gd name="T2" fmla="*/ 2147483647 w 32"/>
                <a:gd name="T3" fmla="*/ 2147483647 h 47"/>
                <a:gd name="T4" fmla="*/ 2147483647 w 32"/>
                <a:gd name="T5" fmla="*/ 2147483647 h 47"/>
                <a:gd name="T6" fmla="*/ 0 w 32"/>
                <a:gd name="T7" fmla="*/ 0 h 47"/>
                <a:gd name="T8" fmla="*/ 2147483647 w 32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7"/>
                <a:gd name="T17" fmla="*/ 32 w 32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7">
                  <a:moveTo>
                    <a:pt x="24" y="0"/>
                  </a:moveTo>
                  <a:lnTo>
                    <a:pt x="32" y="47"/>
                  </a:lnTo>
                  <a:lnTo>
                    <a:pt x="8" y="47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0" name="Freeform 126"/>
            <p:cNvSpPr>
              <a:spLocks/>
            </p:cNvSpPr>
            <p:nvPr/>
          </p:nvSpPr>
          <p:spPr bwMode="auto">
            <a:xfrm>
              <a:off x="4916062" y="3660359"/>
              <a:ext cx="21313" cy="27451"/>
            </a:xfrm>
            <a:custGeom>
              <a:avLst/>
              <a:gdLst>
                <a:gd name="T0" fmla="*/ 2147483647 w 29"/>
                <a:gd name="T1" fmla="*/ 0 h 47"/>
                <a:gd name="T2" fmla="*/ 2147483647 w 29"/>
                <a:gd name="T3" fmla="*/ 2147483647 h 47"/>
                <a:gd name="T4" fmla="*/ 2147483647 w 29"/>
                <a:gd name="T5" fmla="*/ 2147483647 h 47"/>
                <a:gd name="T6" fmla="*/ 0 w 29"/>
                <a:gd name="T7" fmla="*/ 0 h 47"/>
                <a:gd name="T8" fmla="*/ 2147483647 w 29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47"/>
                <a:gd name="T17" fmla="*/ 29 w 29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47">
                  <a:moveTo>
                    <a:pt x="23" y="0"/>
                  </a:moveTo>
                  <a:lnTo>
                    <a:pt x="29" y="47"/>
                  </a:lnTo>
                  <a:lnTo>
                    <a:pt x="5" y="47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1" name="Freeform 127"/>
            <p:cNvSpPr>
              <a:spLocks/>
            </p:cNvSpPr>
            <p:nvPr/>
          </p:nvSpPr>
          <p:spPr bwMode="auto">
            <a:xfrm>
              <a:off x="4861256" y="3660359"/>
              <a:ext cx="19791" cy="27451"/>
            </a:xfrm>
            <a:custGeom>
              <a:avLst/>
              <a:gdLst>
                <a:gd name="T0" fmla="*/ 2147483647 w 27"/>
                <a:gd name="T1" fmla="*/ 0 h 47"/>
                <a:gd name="T2" fmla="*/ 2147483647 w 27"/>
                <a:gd name="T3" fmla="*/ 2147483647 h 47"/>
                <a:gd name="T4" fmla="*/ 2147483647 w 27"/>
                <a:gd name="T5" fmla="*/ 2147483647 h 47"/>
                <a:gd name="T6" fmla="*/ 0 w 27"/>
                <a:gd name="T7" fmla="*/ 0 h 47"/>
                <a:gd name="T8" fmla="*/ 2147483647 w 27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7"/>
                <a:gd name="T17" fmla="*/ 27 w 27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7">
                  <a:moveTo>
                    <a:pt x="23" y="0"/>
                  </a:moveTo>
                  <a:lnTo>
                    <a:pt x="27" y="47"/>
                  </a:lnTo>
                  <a:lnTo>
                    <a:pt x="3" y="47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2" name="Freeform 128"/>
            <p:cNvSpPr>
              <a:spLocks/>
            </p:cNvSpPr>
            <p:nvPr/>
          </p:nvSpPr>
          <p:spPr bwMode="auto">
            <a:xfrm>
              <a:off x="4807973" y="3660359"/>
              <a:ext cx="18269" cy="27451"/>
            </a:xfrm>
            <a:custGeom>
              <a:avLst/>
              <a:gdLst>
                <a:gd name="T0" fmla="*/ 2147483647 w 25"/>
                <a:gd name="T1" fmla="*/ 0 h 47"/>
                <a:gd name="T2" fmla="*/ 2147483647 w 25"/>
                <a:gd name="T3" fmla="*/ 2147483647 h 47"/>
                <a:gd name="T4" fmla="*/ 0 w 25"/>
                <a:gd name="T5" fmla="*/ 2147483647 h 47"/>
                <a:gd name="T6" fmla="*/ 0 w 25"/>
                <a:gd name="T7" fmla="*/ 0 h 47"/>
                <a:gd name="T8" fmla="*/ 2147483647 w 25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47"/>
                <a:gd name="T17" fmla="*/ 25 w 25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47">
                  <a:moveTo>
                    <a:pt x="24" y="0"/>
                  </a:moveTo>
                  <a:lnTo>
                    <a:pt x="25" y="47"/>
                  </a:lnTo>
                  <a:lnTo>
                    <a:pt x="1" y="47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3" name="Freeform 129"/>
            <p:cNvSpPr>
              <a:spLocks/>
            </p:cNvSpPr>
            <p:nvPr/>
          </p:nvSpPr>
          <p:spPr bwMode="auto">
            <a:xfrm>
              <a:off x="4753167" y="3660359"/>
              <a:ext cx="18269" cy="27451"/>
            </a:xfrm>
            <a:custGeom>
              <a:avLst/>
              <a:gdLst>
                <a:gd name="T0" fmla="*/ 2147483647 w 24"/>
                <a:gd name="T1" fmla="*/ 0 h 47"/>
                <a:gd name="T2" fmla="*/ 2147483647 w 24"/>
                <a:gd name="T3" fmla="*/ 2147483647 h 47"/>
                <a:gd name="T4" fmla="*/ 0 w 24"/>
                <a:gd name="T5" fmla="*/ 2147483647 h 47"/>
                <a:gd name="T6" fmla="*/ 0 w 24"/>
                <a:gd name="T7" fmla="*/ 0 h 47"/>
                <a:gd name="T8" fmla="*/ 2147483647 w 24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47"/>
                <a:gd name="T17" fmla="*/ 24 w 24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47">
                  <a:moveTo>
                    <a:pt x="24" y="0"/>
                  </a:moveTo>
                  <a:lnTo>
                    <a:pt x="23" y="47"/>
                  </a:lnTo>
                  <a:lnTo>
                    <a:pt x="0" y="47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4" name="Rectangle 130"/>
            <p:cNvSpPr>
              <a:spLocks noChangeArrowheads="1"/>
            </p:cNvSpPr>
            <p:nvPr/>
          </p:nvSpPr>
          <p:spPr bwMode="auto">
            <a:xfrm>
              <a:off x="4699884" y="3660359"/>
              <a:ext cx="16746" cy="27451"/>
            </a:xfrm>
            <a:prstGeom prst="rect">
              <a:avLst/>
            </a:pr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en-US"/>
            </a:p>
          </p:txBody>
        </p:sp>
        <p:sp>
          <p:nvSpPr>
            <p:cNvPr id="23685" name="Freeform 131"/>
            <p:cNvSpPr>
              <a:spLocks/>
            </p:cNvSpPr>
            <p:nvPr/>
          </p:nvSpPr>
          <p:spPr bwMode="auto">
            <a:xfrm>
              <a:off x="4642033" y="3660359"/>
              <a:ext cx="19791" cy="27451"/>
            </a:xfrm>
            <a:custGeom>
              <a:avLst/>
              <a:gdLst>
                <a:gd name="T0" fmla="*/ 2147483647 w 26"/>
                <a:gd name="T1" fmla="*/ 0 h 47"/>
                <a:gd name="T2" fmla="*/ 2147483647 w 26"/>
                <a:gd name="T3" fmla="*/ 2147483647 h 47"/>
                <a:gd name="T4" fmla="*/ 0 w 26"/>
                <a:gd name="T5" fmla="*/ 2147483647 h 47"/>
                <a:gd name="T6" fmla="*/ 2147483647 w 26"/>
                <a:gd name="T7" fmla="*/ 0 h 47"/>
                <a:gd name="T8" fmla="*/ 2147483647 w 26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47"/>
                <a:gd name="T17" fmla="*/ 26 w 26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47">
                  <a:moveTo>
                    <a:pt x="26" y="0"/>
                  </a:moveTo>
                  <a:lnTo>
                    <a:pt x="23" y="47"/>
                  </a:lnTo>
                  <a:lnTo>
                    <a:pt x="0" y="47"/>
                  </a:lnTo>
                  <a:lnTo>
                    <a:pt x="3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6" name="Freeform 132"/>
            <p:cNvSpPr>
              <a:spLocks/>
            </p:cNvSpPr>
            <p:nvPr/>
          </p:nvSpPr>
          <p:spPr bwMode="auto">
            <a:xfrm>
              <a:off x="4587227" y="3660359"/>
              <a:ext cx="19791" cy="27451"/>
            </a:xfrm>
            <a:custGeom>
              <a:avLst/>
              <a:gdLst>
                <a:gd name="T0" fmla="*/ 2147483647 w 27"/>
                <a:gd name="T1" fmla="*/ 0 h 47"/>
                <a:gd name="T2" fmla="*/ 2147483647 w 27"/>
                <a:gd name="T3" fmla="*/ 2147483647 h 47"/>
                <a:gd name="T4" fmla="*/ 0 w 27"/>
                <a:gd name="T5" fmla="*/ 2147483647 h 47"/>
                <a:gd name="T6" fmla="*/ 2147483647 w 27"/>
                <a:gd name="T7" fmla="*/ 0 h 47"/>
                <a:gd name="T8" fmla="*/ 2147483647 w 27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7"/>
                <a:gd name="T17" fmla="*/ 27 w 27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7">
                  <a:moveTo>
                    <a:pt x="27" y="0"/>
                  </a:moveTo>
                  <a:lnTo>
                    <a:pt x="23" y="47"/>
                  </a:lnTo>
                  <a:lnTo>
                    <a:pt x="0" y="47"/>
                  </a:lnTo>
                  <a:lnTo>
                    <a:pt x="4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7" name="Freeform 133"/>
            <p:cNvSpPr>
              <a:spLocks/>
            </p:cNvSpPr>
            <p:nvPr/>
          </p:nvSpPr>
          <p:spPr bwMode="auto">
            <a:xfrm>
              <a:off x="4530899" y="3660359"/>
              <a:ext cx="21313" cy="27451"/>
            </a:xfrm>
            <a:custGeom>
              <a:avLst/>
              <a:gdLst>
                <a:gd name="T0" fmla="*/ 2147483647 w 28"/>
                <a:gd name="T1" fmla="*/ 0 h 47"/>
                <a:gd name="T2" fmla="*/ 2147483647 w 28"/>
                <a:gd name="T3" fmla="*/ 2147483647 h 47"/>
                <a:gd name="T4" fmla="*/ 0 w 28"/>
                <a:gd name="T5" fmla="*/ 2147483647 h 47"/>
                <a:gd name="T6" fmla="*/ 2147483647 w 28"/>
                <a:gd name="T7" fmla="*/ 0 h 47"/>
                <a:gd name="T8" fmla="*/ 2147483647 w 28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47"/>
                <a:gd name="T17" fmla="*/ 28 w 28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47">
                  <a:moveTo>
                    <a:pt x="28" y="0"/>
                  </a:moveTo>
                  <a:lnTo>
                    <a:pt x="23" y="47"/>
                  </a:lnTo>
                  <a:lnTo>
                    <a:pt x="0" y="47"/>
                  </a:lnTo>
                  <a:lnTo>
                    <a:pt x="5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8" name="Freeform 134"/>
            <p:cNvSpPr>
              <a:spLocks/>
            </p:cNvSpPr>
            <p:nvPr/>
          </p:nvSpPr>
          <p:spPr bwMode="auto">
            <a:xfrm>
              <a:off x="4476093" y="3660359"/>
              <a:ext cx="21313" cy="27451"/>
            </a:xfrm>
            <a:custGeom>
              <a:avLst/>
              <a:gdLst>
                <a:gd name="T0" fmla="*/ 2147483647 w 29"/>
                <a:gd name="T1" fmla="*/ 0 h 47"/>
                <a:gd name="T2" fmla="*/ 2147483647 w 29"/>
                <a:gd name="T3" fmla="*/ 2147483647 h 47"/>
                <a:gd name="T4" fmla="*/ 0 w 29"/>
                <a:gd name="T5" fmla="*/ 2147483647 h 47"/>
                <a:gd name="T6" fmla="*/ 2147483647 w 29"/>
                <a:gd name="T7" fmla="*/ 0 h 47"/>
                <a:gd name="T8" fmla="*/ 2147483647 w 29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47"/>
                <a:gd name="T17" fmla="*/ 29 w 29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47">
                  <a:moveTo>
                    <a:pt x="29" y="0"/>
                  </a:moveTo>
                  <a:lnTo>
                    <a:pt x="23" y="47"/>
                  </a:lnTo>
                  <a:lnTo>
                    <a:pt x="0" y="47"/>
                  </a:lnTo>
                  <a:lnTo>
                    <a:pt x="8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9" name="Freeform 135"/>
            <p:cNvSpPr>
              <a:spLocks/>
            </p:cNvSpPr>
            <p:nvPr/>
          </p:nvSpPr>
          <p:spPr bwMode="auto">
            <a:xfrm>
              <a:off x="4421288" y="3660359"/>
              <a:ext cx="22836" cy="27451"/>
            </a:xfrm>
            <a:custGeom>
              <a:avLst/>
              <a:gdLst>
                <a:gd name="T0" fmla="*/ 2147483647 w 30"/>
                <a:gd name="T1" fmla="*/ 0 h 47"/>
                <a:gd name="T2" fmla="*/ 2147483647 w 30"/>
                <a:gd name="T3" fmla="*/ 2147483647 h 47"/>
                <a:gd name="T4" fmla="*/ 0 w 30"/>
                <a:gd name="T5" fmla="*/ 2147483647 h 47"/>
                <a:gd name="T6" fmla="*/ 2147483647 w 30"/>
                <a:gd name="T7" fmla="*/ 0 h 47"/>
                <a:gd name="T8" fmla="*/ 2147483647 w 30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7"/>
                <a:gd name="T17" fmla="*/ 30 w 30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7">
                  <a:moveTo>
                    <a:pt x="30" y="0"/>
                  </a:moveTo>
                  <a:lnTo>
                    <a:pt x="22" y="47"/>
                  </a:lnTo>
                  <a:lnTo>
                    <a:pt x="0" y="47"/>
                  </a:lnTo>
                  <a:lnTo>
                    <a:pt x="8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0" name="Freeform 136"/>
            <p:cNvSpPr>
              <a:spLocks/>
            </p:cNvSpPr>
            <p:nvPr/>
          </p:nvSpPr>
          <p:spPr bwMode="auto">
            <a:xfrm>
              <a:off x="4364960" y="3660359"/>
              <a:ext cx="24358" cy="27451"/>
            </a:xfrm>
            <a:custGeom>
              <a:avLst/>
              <a:gdLst>
                <a:gd name="T0" fmla="*/ 2147483647 w 31"/>
                <a:gd name="T1" fmla="*/ 0 h 47"/>
                <a:gd name="T2" fmla="*/ 2147483647 w 31"/>
                <a:gd name="T3" fmla="*/ 2147483647 h 47"/>
                <a:gd name="T4" fmla="*/ 0 w 31"/>
                <a:gd name="T5" fmla="*/ 2147483647 h 47"/>
                <a:gd name="T6" fmla="*/ 2147483647 w 31"/>
                <a:gd name="T7" fmla="*/ 0 h 47"/>
                <a:gd name="T8" fmla="*/ 2147483647 w 31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47"/>
                <a:gd name="T17" fmla="*/ 31 w 31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47">
                  <a:moveTo>
                    <a:pt x="31" y="0"/>
                  </a:moveTo>
                  <a:lnTo>
                    <a:pt x="21" y="47"/>
                  </a:lnTo>
                  <a:lnTo>
                    <a:pt x="0" y="47"/>
                  </a:lnTo>
                  <a:lnTo>
                    <a:pt x="1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1" name="Freeform 137"/>
            <p:cNvSpPr>
              <a:spLocks/>
            </p:cNvSpPr>
            <p:nvPr/>
          </p:nvSpPr>
          <p:spPr bwMode="auto">
            <a:xfrm>
              <a:off x="4267527" y="3660359"/>
              <a:ext cx="66985" cy="166996"/>
            </a:xfrm>
            <a:custGeom>
              <a:avLst/>
              <a:gdLst>
                <a:gd name="T0" fmla="*/ 0 w 88"/>
                <a:gd name="T1" fmla="*/ 2147483647 h 291"/>
                <a:gd name="T2" fmla="*/ 2147483647 w 88"/>
                <a:gd name="T3" fmla="*/ 0 h 291"/>
                <a:gd name="T4" fmla="*/ 2147483647 w 88"/>
                <a:gd name="T5" fmla="*/ 0 h 291"/>
                <a:gd name="T6" fmla="*/ 2147483647 w 88"/>
                <a:gd name="T7" fmla="*/ 2147483647 h 291"/>
                <a:gd name="T8" fmla="*/ 0 w 88"/>
                <a:gd name="T9" fmla="*/ 2147483647 h 2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291"/>
                <a:gd name="T17" fmla="*/ 88 w 88"/>
                <a:gd name="T18" fmla="*/ 291 h 2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291">
                  <a:moveTo>
                    <a:pt x="0" y="291"/>
                  </a:moveTo>
                  <a:lnTo>
                    <a:pt x="65" y="0"/>
                  </a:lnTo>
                  <a:lnTo>
                    <a:pt x="88" y="0"/>
                  </a:lnTo>
                  <a:lnTo>
                    <a:pt x="21" y="291"/>
                  </a:lnTo>
                  <a:lnTo>
                    <a:pt x="0" y="291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2" name="Freeform 138"/>
            <p:cNvSpPr>
              <a:spLocks/>
            </p:cNvSpPr>
            <p:nvPr/>
          </p:nvSpPr>
          <p:spPr bwMode="auto">
            <a:xfrm>
              <a:off x="5097226" y="3699249"/>
              <a:ext cx="24358" cy="27451"/>
            </a:xfrm>
            <a:custGeom>
              <a:avLst/>
              <a:gdLst>
                <a:gd name="T0" fmla="*/ 2147483647 w 33"/>
                <a:gd name="T1" fmla="*/ 0 h 46"/>
                <a:gd name="T2" fmla="*/ 2147483647 w 33"/>
                <a:gd name="T3" fmla="*/ 2147483647 h 46"/>
                <a:gd name="T4" fmla="*/ 2147483647 w 33"/>
                <a:gd name="T5" fmla="*/ 2147483647 h 46"/>
                <a:gd name="T6" fmla="*/ 0 w 33"/>
                <a:gd name="T7" fmla="*/ 0 h 46"/>
                <a:gd name="T8" fmla="*/ 2147483647 w 33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46"/>
                <a:gd name="T17" fmla="*/ 33 w 33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46">
                  <a:moveTo>
                    <a:pt x="26" y="0"/>
                  </a:moveTo>
                  <a:lnTo>
                    <a:pt x="33" y="46"/>
                  </a:lnTo>
                  <a:lnTo>
                    <a:pt x="9" y="46"/>
                  </a:lnTo>
                  <a:lnTo>
                    <a:pt x="0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3" name="Freeform 139"/>
            <p:cNvSpPr>
              <a:spLocks/>
            </p:cNvSpPr>
            <p:nvPr/>
          </p:nvSpPr>
          <p:spPr bwMode="auto">
            <a:xfrm>
              <a:off x="5042420" y="3699249"/>
              <a:ext cx="25881" cy="27451"/>
            </a:xfrm>
            <a:custGeom>
              <a:avLst/>
              <a:gdLst>
                <a:gd name="T0" fmla="*/ 2147483647 w 33"/>
                <a:gd name="T1" fmla="*/ 0 h 46"/>
                <a:gd name="T2" fmla="*/ 2147483647 w 33"/>
                <a:gd name="T3" fmla="*/ 2147483647 h 46"/>
                <a:gd name="T4" fmla="*/ 2147483647 w 33"/>
                <a:gd name="T5" fmla="*/ 2147483647 h 46"/>
                <a:gd name="T6" fmla="*/ 0 w 33"/>
                <a:gd name="T7" fmla="*/ 0 h 46"/>
                <a:gd name="T8" fmla="*/ 2147483647 w 33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46"/>
                <a:gd name="T17" fmla="*/ 33 w 33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46">
                  <a:moveTo>
                    <a:pt x="24" y="0"/>
                  </a:moveTo>
                  <a:lnTo>
                    <a:pt x="33" y="46"/>
                  </a:lnTo>
                  <a:lnTo>
                    <a:pt x="9" y="46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4" name="Freeform 140"/>
            <p:cNvSpPr>
              <a:spLocks/>
            </p:cNvSpPr>
            <p:nvPr/>
          </p:nvSpPr>
          <p:spPr bwMode="auto">
            <a:xfrm>
              <a:off x="4987614" y="3699249"/>
              <a:ext cx="24358" cy="27451"/>
            </a:xfrm>
            <a:custGeom>
              <a:avLst/>
              <a:gdLst>
                <a:gd name="T0" fmla="*/ 2147483647 w 32"/>
                <a:gd name="T1" fmla="*/ 0 h 46"/>
                <a:gd name="T2" fmla="*/ 2147483647 w 32"/>
                <a:gd name="T3" fmla="*/ 2147483647 h 46"/>
                <a:gd name="T4" fmla="*/ 2147483647 w 32"/>
                <a:gd name="T5" fmla="*/ 2147483647 h 46"/>
                <a:gd name="T6" fmla="*/ 0 w 32"/>
                <a:gd name="T7" fmla="*/ 0 h 46"/>
                <a:gd name="T8" fmla="*/ 2147483647 w 32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6"/>
                <a:gd name="T17" fmla="*/ 32 w 32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6">
                  <a:moveTo>
                    <a:pt x="24" y="0"/>
                  </a:moveTo>
                  <a:lnTo>
                    <a:pt x="32" y="46"/>
                  </a:lnTo>
                  <a:lnTo>
                    <a:pt x="8" y="46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5" name="Freeform 141"/>
            <p:cNvSpPr>
              <a:spLocks/>
            </p:cNvSpPr>
            <p:nvPr/>
          </p:nvSpPr>
          <p:spPr bwMode="auto">
            <a:xfrm>
              <a:off x="4934331" y="3699249"/>
              <a:ext cx="21313" cy="27451"/>
            </a:xfrm>
            <a:custGeom>
              <a:avLst/>
              <a:gdLst>
                <a:gd name="T0" fmla="*/ 2147483647 w 29"/>
                <a:gd name="T1" fmla="*/ 0 h 46"/>
                <a:gd name="T2" fmla="*/ 2147483647 w 29"/>
                <a:gd name="T3" fmla="*/ 2147483647 h 46"/>
                <a:gd name="T4" fmla="*/ 2147483647 w 29"/>
                <a:gd name="T5" fmla="*/ 2147483647 h 46"/>
                <a:gd name="T6" fmla="*/ 0 w 29"/>
                <a:gd name="T7" fmla="*/ 0 h 46"/>
                <a:gd name="T8" fmla="*/ 2147483647 w 29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46"/>
                <a:gd name="T17" fmla="*/ 29 w 29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46">
                  <a:moveTo>
                    <a:pt x="24" y="0"/>
                  </a:moveTo>
                  <a:lnTo>
                    <a:pt x="29" y="46"/>
                  </a:lnTo>
                  <a:lnTo>
                    <a:pt x="5" y="46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6" name="Freeform 142"/>
            <p:cNvSpPr>
              <a:spLocks/>
            </p:cNvSpPr>
            <p:nvPr/>
          </p:nvSpPr>
          <p:spPr bwMode="auto">
            <a:xfrm>
              <a:off x="4878002" y="3699249"/>
              <a:ext cx="21313" cy="27451"/>
            </a:xfrm>
            <a:custGeom>
              <a:avLst/>
              <a:gdLst>
                <a:gd name="T0" fmla="*/ 2147483647 w 28"/>
                <a:gd name="T1" fmla="*/ 0 h 46"/>
                <a:gd name="T2" fmla="*/ 2147483647 w 28"/>
                <a:gd name="T3" fmla="*/ 2147483647 h 46"/>
                <a:gd name="T4" fmla="*/ 2147483647 w 28"/>
                <a:gd name="T5" fmla="*/ 2147483647 h 46"/>
                <a:gd name="T6" fmla="*/ 0 w 28"/>
                <a:gd name="T7" fmla="*/ 0 h 46"/>
                <a:gd name="T8" fmla="*/ 2147483647 w 28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46"/>
                <a:gd name="T17" fmla="*/ 28 w 28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46">
                  <a:moveTo>
                    <a:pt x="24" y="0"/>
                  </a:moveTo>
                  <a:lnTo>
                    <a:pt x="28" y="46"/>
                  </a:lnTo>
                  <a:lnTo>
                    <a:pt x="5" y="46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7" name="Freeform 143"/>
            <p:cNvSpPr>
              <a:spLocks/>
            </p:cNvSpPr>
            <p:nvPr/>
          </p:nvSpPr>
          <p:spPr bwMode="auto">
            <a:xfrm>
              <a:off x="4826241" y="3699249"/>
              <a:ext cx="18269" cy="27451"/>
            </a:xfrm>
            <a:custGeom>
              <a:avLst/>
              <a:gdLst>
                <a:gd name="T0" fmla="*/ 2147483647 w 25"/>
                <a:gd name="T1" fmla="*/ 0 h 46"/>
                <a:gd name="T2" fmla="*/ 2147483647 w 25"/>
                <a:gd name="T3" fmla="*/ 2147483647 h 46"/>
                <a:gd name="T4" fmla="*/ 2147483647 w 25"/>
                <a:gd name="T5" fmla="*/ 2147483647 h 46"/>
                <a:gd name="T6" fmla="*/ 0 w 25"/>
                <a:gd name="T7" fmla="*/ 0 h 46"/>
                <a:gd name="T8" fmla="*/ 2147483647 w 25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46"/>
                <a:gd name="T17" fmla="*/ 25 w 2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46">
                  <a:moveTo>
                    <a:pt x="23" y="0"/>
                  </a:moveTo>
                  <a:lnTo>
                    <a:pt x="25" y="46"/>
                  </a:lnTo>
                  <a:lnTo>
                    <a:pt x="2" y="46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8" name="Freeform 144"/>
            <p:cNvSpPr>
              <a:spLocks/>
            </p:cNvSpPr>
            <p:nvPr/>
          </p:nvSpPr>
          <p:spPr bwMode="auto">
            <a:xfrm>
              <a:off x="4771436" y="3699249"/>
              <a:ext cx="18269" cy="27451"/>
            </a:xfrm>
            <a:custGeom>
              <a:avLst/>
              <a:gdLst>
                <a:gd name="T0" fmla="*/ 2147483647 w 24"/>
                <a:gd name="T1" fmla="*/ 0 h 46"/>
                <a:gd name="T2" fmla="*/ 2147483647 w 24"/>
                <a:gd name="T3" fmla="*/ 2147483647 h 46"/>
                <a:gd name="T4" fmla="*/ 0 w 24"/>
                <a:gd name="T5" fmla="*/ 2147483647 h 46"/>
                <a:gd name="T6" fmla="*/ 2147483647 w 24"/>
                <a:gd name="T7" fmla="*/ 0 h 46"/>
                <a:gd name="T8" fmla="*/ 2147483647 w 24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46"/>
                <a:gd name="T17" fmla="*/ 24 w 24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46">
                  <a:moveTo>
                    <a:pt x="24" y="0"/>
                  </a:moveTo>
                  <a:lnTo>
                    <a:pt x="23" y="46"/>
                  </a:lnTo>
                  <a:lnTo>
                    <a:pt x="0" y="46"/>
                  </a:lnTo>
                  <a:lnTo>
                    <a:pt x="2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9" name="Freeform 145"/>
            <p:cNvSpPr>
              <a:spLocks/>
            </p:cNvSpPr>
            <p:nvPr/>
          </p:nvSpPr>
          <p:spPr bwMode="auto">
            <a:xfrm>
              <a:off x="4718152" y="3699249"/>
              <a:ext cx="18269" cy="27451"/>
            </a:xfrm>
            <a:custGeom>
              <a:avLst/>
              <a:gdLst>
                <a:gd name="T0" fmla="*/ 2147483647 w 24"/>
                <a:gd name="T1" fmla="*/ 0 h 46"/>
                <a:gd name="T2" fmla="*/ 2147483647 w 24"/>
                <a:gd name="T3" fmla="*/ 2147483647 h 46"/>
                <a:gd name="T4" fmla="*/ 2147483647 w 24"/>
                <a:gd name="T5" fmla="*/ 2147483647 h 46"/>
                <a:gd name="T6" fmla="*/ 0 w 24"/>
                <a:gd name="T7" fmla="*/ 0 h 46"/>
                <a:gd name="T8" fmla="*/ 2147483647 w 24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46"/>
                <a:gd name="T17" fmla="*/ 24 w 24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46">
                  <a:moveTo>
                    <a:pt x="23" y="0"/>
                  </a:moveTo>
                  <a:lnTo>
                    <a:pt x="24" y="46"/>
                  </a:lnTo>
                  <a:lnTo>
                    <a:pt x="2" y="46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00" name="Freeform 146"/>
            <p:cNvSpPr>
              <a:spLocks/>
            </p:cNvSpPr>
            <p:nvPr/>
          </p:nvSpPr>
          <p:spPr bwMode="auto">
            <a:xfrm>
              <a:off x="4661824" y="3699249"/>
              <a:ext cx="19791" cy="27451"/>
            </a:xfrm>
            <a:custGeom>
              <a:avLst/>
              <a:gdLst>
                <a:gd name="T0" fmla="*/ 2147483647 w 25"/>
                <a:gd name="T1" fmla="*/ 0 h 46"/>
                <a:gd name="T2" fmla="*/ 2147483647 w 25"/>
                <a:gd name="T3" fmla="*/ 2147483647 h 46"/>
                <a:gd name="T4" fmla="*/ 0 w 25"/>
                <a:gd name="T5" fmla="*/ 2147483647 h 46"/>
                <a:gd name="T6" fmla="*/ 2147483647 w 25"/>
                <a:gd name="T7" fmla="*/ 0 h 46"/>
                <a:gd name="T8" fmla="*/ 2147483647 w 25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46"/>
                <a:gd name="T17" fmla="*/ 25 w 2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46">
                  <a:moveTo>
                    <a:pt x="25" y="0"/>
                  </a:moveTo>
                  <a:lnTo>
                    <a:pt x="23" y="46"/>
                  </a:lnTo>
                  <a:lnTo>
                    <a:pt x="0" y="46"/>
                  </a:lnTo>
                  <a:lnTo>
                    <a:pt x="2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01" name="Freeform 147"/>
            <p:cNvSpPr>
              <a:spLocks/>
            </p:cNvSpPr>
            <p:nvPr/>
          </p:nvSpPr>
          <p:spPr bwMode="auto">
            <a:xfrm>
              <a:off x="4605496" y="3699249"/>
              <a:ext cx="19791" cy="27451"/>
            </a:xfrm>
            <a:custGeom>
              <a:avLst/>
              <a:gdLst>
                <a:gd name="T0" fmla="*/ 2147483647 w 27"/>
                <a:gd name="T1" fmla="*/ 0 h 46"/>
                <a:gd name="T2" fmla="*/ 2147483647 w 27"/>
                <a:gd name="T3" fmla="*/ 2147483647 h 46"/>
                <a:gd name="T4" fmla="*/ 0 w 27"/>
                <a:gd name="T5" fmla="*/ 2147483647 h 46"/>
                <a:gd name="T6" fmla="*/ 2147483647 w 27"/>
                <a:gd name="T7" fmla="*/ 0 h 46"/>
                <a:gd name="T8" fmla="*/ 2147483647 w 27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6"/>
                <a:gd name="T17" fmla="*/ 27 w 27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6">
                  <a:moveTo>
                    <a:pt x="27" y="0"/>
                  </a:moveTo>
                  <a:lnTo>
                    <a:pt x="23" y="46"/>
                  </a:lnTo>
                  <a:lnTo>
                    <a:pt x="0" y="46"/>
                  </a:lnTo>
                  <a:lnTo>
                    <a:pt x="4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02" name="Freeform 148"/>
            <p:cNvSpPr>
              <a:spLocks/>
            </p:cNvSpPr>
            <p:nvPr/>
          </p:nvSpPr>
          <p:spPr bwMode="auto">
            <a:xfrm>
              <a:off x="4549168" y="3699249"/>
              <a:ext cx="21313" cy="27451"/>
            </a:xfrm>
            <a:custGeom>
              <a:avLst/>
              <a:gdLst>
                <a:gd name="T0" fmla="*/ 2147483647 w 28"/>
                <a:gd name="T1" fmla="*/ 0 h 46"/>
                <a:gd name="T2" fmla="*/ 2147483647 w 28"/>
                <a:gd name="T3" fmla="*/ 2147483647 h 46"/>
                <a:gd name="T4" fmla="*/ 0 w 28"/>
                <a:gd name="T5" fmla="*/ 2147483647 h 46"/>
                <a:gd name="T6" fmla="*/ 2147483647 w 28"/>
                <a:gd name="T7" fmla="*/ 0 h 46"/>
                <a:gd name="T8" fmla="*/ 2147483647 w 28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46"/>
                <a:gd name="T17" fmla="*/ 28 w 28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46">
                  <a:moveTo>
                    <a:pt x="28" y="0"/>
                  </a:moveTo>
                  <a:lnTo>
                    <a:pt x="23" y="46"/>
                  </a:lnTo>
                  <a:lnTo>
                    <a:pt x="0" y="46"/>
                  </a:lnTo>
                  <a:lnTo>
                    <a:pt x="6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03" name="Freeform 149"/>
            <p:cNvSpPr>
              <a:spLocks/>
            </p:cNvSpPr>
            <p:nvPr/>
          </p:nvSpPr>
          <p:spPr bwMode="auto">
            <a:xfrm>
              <a:off x="4494362" y="3699249"/>
              <a:ext cx="22836" cy="27451"/>
            </a:xfrm>
            <a:custGeom>
              <a:avLst/>
              <a:gdLst>
                <a:gd name="T0" fmla="*/ 2147483647 w 29"/>
                <a:gd name="T1" fmla="*/ 0 h 46"/>
                <a:gd name="T2" fmla="*/ 2147483647 w 29"/>
                <a:gd name="T3" fmla="*/ 2147483647 h 46"/>
                <a:gd name="T4" fmla="*/ 0 w 29"/>
                <a:gd name="T5" fmla="*/ 2147483647 h 46"/>
                <a:gd name="T6" fmla="*/ 2147483647 w 29"/>
                <a:gd name="T7" fmla="*/ 0 h 46"/>
                <a:gd name="T8" fmla="*/ 2147483647 w 29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46"/>
                <a:gd name="T17" fmla="*/ 29 w 29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46">
                  <a:moveTo>
                    <a:pt x="29" y="0"/>
                  </a:moveTo>
                  <a:lnTo>
                    <a:pt x="21" y="46"/>
                  </a:lnTo>
                  <a:lnTo>
                    <a:pt x="0" y="46"/>
                  </a:lnTo>
                  <a:lnTo>
                    <a:pt x="6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04" name="Freeform 150"/>
            <p:cNvSpPr>
              <a:spLocks/>
            </p:cNvSpPr>
            <p:nvPr/>
          </p:nvSpPr>
          <p:spPr bwMode="auto">
            <a:xfrm>
              <a:off x="4439556" y="3699249"/>
              <a:ext cx="22836" cy="27451"/>
            </a:xfrm>
            <a:custGeom>
              <a:avLst/>
              <a:gdLst>
                <a:gd name="T0" fmla="*/ 2147483647 w 31"/>
                <a:gd name="T1" fmla="*/ 0 h 46"/>
                <a:gd name="T2" fmla="*/ 2147483647 w 31"/>
                <a:gd name="T3" fmla="*/ 2147483647 h 46"/>
                <a:gd name="T4" fmla="*/ 0 w 31"/>
                <a:gd name="T5" fmla="*/ 2147483647 h 46"/>
                <a:gd name="T6" fmla="*/ 2147483647 w 31"/>
                <a:gd name="T7" fmla="*/ 0 h 46"/>
                <a:gd name="T8" fmla="*/ 2147483647 w 31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46"/>
                <a:gd name="T17" fmla="*/ 31 w 31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46">
                  <a:moveTo>
                    <a:pt x="31" y="0"/>
                  </a:moveTo>
                  <a:lnTo>
                    <a:pt x="22" y="46"/>
                  </a:lnTo>
                  <a:lnTo>
                    <a:pt x="0" y="46"/>
                  </a:lnTo>
                  <a:lnTo>
                    <a:pt x="9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05" name="Freeform 151"/>
            <p:cNvSpPr>
              <a:spLocks/>
            </p:cNvSpPr>
            <p:nvPr/>
          </p:nvSpPr>
          <p:spPr bwMode="auto">
            <a:xfrm>
              <a:off x="4383228" y="3699249"/>
              <a:ext cx="24358" cy="27451"/>
            </a:xfrm>
            <a:custGeom>
              <a:avLst/>
              <a:gdLst>
                <a:gd name="T0" fmla="*/ 2147483647 w 33"/>
                <a:gd name="T1" fmla="*/ 0 h 46"/>
                <a:gd name="T2" fmla="*/ 2147483647 w 33"/>
                <a:gd name="T3" fmla="*/ 2147483647 h 46"/>
                <a:gd name="T4" fmla="*/ 0 w 33"/>
                <a:gd name="T5" fmla="*/ 2147483647 h 46"/>
                <a:gd name="T6" fmla="*/ 2147483647 w 33"/>
                <a:gd name="T7" fmla="*/ 0 h 46"/>
                <a:gd name="T8" fmla="*/ 2147483647 w 33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46"/>
                <a:gd name="T17" fmla="*/ 33 w 33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46">
                  <a:moveTo>
                    <a:pt x="33" y="0"/>
                  </a:moveTo>
                  <a:lnTo>
                    <a:pt x="22" y="46"/>
                  </a:lnTo>
                  <a:lnTo>
                    <a:pt x="0" y="46"/>
                  </a:lnTo>
                  <a:lnTo>
                    <a:pt x="10" y="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06" name="Freeform 152"/>
            <p:cNvSpPr>
              <a:spLocks/>
            </p:cNvSpPr>
            <p:nvPr/>
          </p:nvSpPr>
          <p:spPr bwMode="auto">
            <a:xfrm>
              <a:off x="5103315" y="3778171"/>
              <a:ext cx="28925" cy="36602"/>
            </a:xfrm>
            <a:custGeom>
              <a:avLst/>
              <a:gdLst>
                <a:gd name="T0" fmla="*/ 2147483647 w 38"/>
                <a:gd name="T1" fmla="*/ 0 h 65"/>
                <a:gd name="T2" fmla="*/ 2147483647 w 38"/>
                <a:gd name="T3" fmla="*/ 2147483647 h 65"/>
                <a:gd name="T4" fmla="*/ 2147483647 w 38"/>
                <a:gd name="T5" fmla="*/ 2147483647 h 65"/>
                <a:gd name="T6" fmla="*/ 0 w 38"/>
                <a:gd name="T7" fmla="*/ 0 h 65"/>
                <a:gd name="T8" fmla="*/ 2147483647 w 38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65"/>
                <a:gd name="T17" fmla="*/ 38 w 38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65">
                  <a:moveTo>
                    <a:pt x="25" y="0"/>
                  </a:moveTo>
                  <a:lnTo>
                    <a:pt x="38" y="65"/>
                  </a:lnTo>
                  <a:lnTo>
                    <a:pt x="14" y="65"/>
                  </a:lnTo>
                  <a:lnTo>
                    <a:pt x="0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07" name="Freeform 153"/>
            <p:cNvSpPr>
              <a:spLocks/>
            </p:cNvSpPr>
            <p:nvPr/>
          </p:nvSpPr>
          <p:spPr bwMode="auto">
            <a:xfrm>
              <a:off x="4993704" y="3778171"/>
              <a:ext cx="35015" cy="36602"/>
            </a:xfrm>
            <a:custGeom>
              <a:avLst/>
              <a:gdLst>
                <a:gd name="T0" fmla="*/ 2147483647 w 46"/>
                <a:gd name="T1" fmla="*/ 0 h 65"/>
                <a:gd name="T2" fmla="*/ 2147483647 w 46"/>
                <a:gd name="T3" fmla="*/ 2147483647 h 65"/>
                <a:gd name="T4" fmla="*/ 2147483647 w 46"/>
                <a:gd name="T5" fmla="*/ 2147483647 h 65"/>
                <a:gd name="T6" fmla="*/ 0 w 46"/>
                <a:gd name="T7" fmla="*/ 0 h 65"/>
                <a:gd name="T8" fmla="*/ 2147483647 w 46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"/>
                <a:gd name="T16" fmla="*/ 0 h 65"/>
                <a:gd name="T17" fmla="*/ 46 w 46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" h="65">
                  <a:moveTo>
                    <a:pt x="34" y="0"/>
                  </a:moveTo>
                  <a:lnTo>
                    <a:pt x="46" y="65"/>
                  </a:lnTo>
                  <a:lnTo>
                    <a:pt x="11" y="65"/>
                  </a:lnTo>
                  <a:lnTo>
                    <a:pt x="0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08" name="Freeform 154"/>
            <p:cNvSpPr>
              <a:spLocks/>
            </p:cNvSpPr>
            <p:nvPr/>
          </p:nvSpPr>
          <p:spPr bwMode="auto">
            <a:xfrm>
              <a:off x="4903883" y="3778171"/>
              <a:ext cx="24358" cy="36602"/>
            </a:xfrm>
            <a:custGeom>
              <a:avLst/>
              <a:gdLst>
                <a:gd name="T0" fmla="*/ 2147483647 w 33"/>
                <a:gd name="T1" fmla="*/ 0 h 65"/>
                <a:gd name="T2" fmla="*/ 2147483647 w 33"/>
                <a:gd name="T3" fmla="*/ 2147483647 h 65"/>
                <a:gd name="T4" fmla="*/ 2147483647 w 33"/>
                <a:gd name="T5" fmla="*/ 2147483647 h 65"/>
                <a:gd name="T6" fmla="*/ 0 w 33"/>
                <a:gd name="T7" fmla="*/ 0 h 65"/>
                <a:gd name="T8" fmla="*/ 2147483647 w 33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65"/>
                <a:gd name="T17" fmla="*/ 33 w 33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65">
                  <a:moveTo>
                    <a:pt x="24" y="0"/>
                  </a:moveTo>
                  <a:lnTo>
                    <a:pt x="33" y="65"/>
                  </a:lnTo>
                  <a:lnTo>
                    <a:pt x="9" y="65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09" name="Freeform 155"/>
            <p:cNvSpPr>
              <a:spLocks/>
            </p:cNvSpPr>
            <p:nvPr/>
          </p:nvSpPr>
          <p:spPr bwMode="auto">
            <a:xfrm>
              <a:off x="4468482" y="3778171"/>
              <a:ext cx="22836" cy="36602"/>
            </a:xfrm>
            <a:custGeom>
              <a:avLst/>
              <a:gdLst>
                <a:gd name="T0" fmla="*/ 2147483647 w 32"/>
                <a:gd name="T1" fmla="*/ 0 h 65"/>
                <a:gd name="T2" fmla="*/ 2147483647 w 32"/>
                <a:gd name="T3" fmla="*/ 2147483647 h 65"/>
                <a:gd name="T4" fmla="*/ 0 w 32"/>
                <a:gd name="T5" fmla="*/ 2147483647 h 65"/>
                <a:gd name="T6" fmla="*/ 2147483647 w 32"/>
                <a:gd name="T7" fmla="*/ 0 h 65"/>
                <a:gd name="T8" fmla="*/ 2147483647 w 32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5"/>
                <a:gd name="T17" fmla="*/ 32 w 32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5">
                  <a:moveTo>
                    <a:pt x="32" y="0"/>
                  </a:moveTo>
                  <a:lnTo>
                    <a:pt x="22" y="65"/>
                  </a:lnTo>
                  <a:lnTo>
                    <a:pt x="0" y="65"/>
                  </a:lnTo>
                  <a:lnTo>
                    <a:pt x="9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10" name="Freeform 156"/>
            <p:cNvSpPr>
              <a:spLocks/>
            </p:cNvSpPr>
            <p:nvPr/>
          </p:nvSpPr>
          <p:spPr bwMode="auto">
            <a:xfrm>
              <a:off x="4355825" y="3778171"/>
              <a:ext cx="27403" cy="36602"/>
            </a:xfrm>
            <a:custGeom>
              <a:avLst/>
              <a:gdLst>
                <a:gd name="T0" fmla="*/ 2147483647 w 37"/>
                <a:gd name="T1" fmla="*/ 0 h 65"/>
                <a:gd name="T2" fmla="*/ 2147483647 w 37"/>
                <a:gd name="T3" fmla="*/ 2147483647 h 65"/>
                <a:gd name="T4" fmla="*/ 0 w 37"/>
                <a:gd name="T5" fmla="*/ 2147483647 h 65"/>
                <a:gd name="T6" fmla="*/ 2147483647 w 37"/>
                <a:gd name="T7" fmla="*/ 0 h 65"/>
                <a:gd name="T8" fmla="*/ 2147483647 w 37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65"/>
                <a:gd name="T17" fmla="*/ 37 w 37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65">
                  <a:moveTo>
                    <a:pt x="37" y="0"/>
                  </a:moveTo>
                  <a:lnTo>
                    <a:pt x="22" y="65"/>
                  </a:lnTo>
                  <a:lnTo>
                    <a:pt x="0" y="65"/>
                  </a:lnTo>
                  <a:lnTo>
                    <a:pt x="15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11" name="Freeform 157"/>
            <p:cNvSpPr>
              <a:spLocks/>
            </p:cNvSpPr>
            <p:nvPr/>
          </p:nvSpPr>
          <p:spPr bwMode="auto">
            <a:xfrm>
              <a:off x="5109405" y="3738138"/>
              <a:ext cx="25881" cy="27451"/>
            </a:xfrm>
            <a:custGeom>
              <a:avLst/>
              <a:gdLst>
                <a:gd name="T0" fmla="*/ 2147483647 w 34"/>
                <a:gd name="T1" fmla="*/ 0 h 47"/>
                <a:gd name="T2" fmla="*/ 2147483647 w 34"/>
                <a:gd name="T3" fmla="*/ 2147483647 h 47"/>
                <a:gd name="T4" fmla="*/ 2147483647 w 34"/>
                <a:gd name="T5" fmla="*/ 2147483647 h 47"/>
                <a:gd name="T6" fmla="*/ 0 w 34"/>
                <a:gd name="T7" fmla="*/ 0 h 47"/>
                <a:gd name="T8" fmla="*/ 2147483647 w 34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7"/>
                <a:gd name="T17" fmla="*/ 34 w 34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7">
                  <a:moveTo>
                    <a:pt x="25" y="0"/>
                  </a:moveTo>
                  <a:lnTo>
                    <a:pt x="34" y="47"/>
                  </a:lnTo>
                  <a:lnTo>
                    <a:pt x="9" y="47"/>
                  </a:lnTo>
                  <a:lnTo>
                    <a:pt x="0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12" name="Freeform 158"/>
            <p:cNvSpPr>
              <a:spLocks/>
            </p:cNvSpPr>
            <p:nvPr/>
          </p:nvSpPr>
          <p:spPr bwMode="auto">
            <a:xfrm>
              <a:off x="5054599" y="3738138"/>
              <a:ext cx="25881" cy="27451"/>
            </a:xfrm>
            <a:custGeom>
              <a:avLst/>
              <a:gdLst>
                <a:gd name="T0" fmla="*/ 2147483647 w 33"/>
                <a:gd name="T1" fmla="*/ 0 h 47"/>
                <a:gd name="T2" fmla="*/ 2147483647 w 33"/>
                <a:gd name="T3" fmla="*/ 2147483647 h 47"/>
                <a:gd name="T4" fmla="*/ 2147483647 w 33"/>
                <a:gd name="T5" fmla="*/ 2147483647 h 47"/>
                <a:gd name="T6" fmla="*/ 0 w 33"/>
                <a:gd name="T7" fmla="*/ 0 h 47"/>
                <a:gd name="T8" fmla="*/ 2147483647 w 33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47"/>
                <a:gd name="T17" fmla="*/ 33 w 33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47">
                  <a:moveTo>
                    <a:pt x="24" y="0"/>
                  </a:moveTo>
                  <a:lnTo>
                    <a:pt x="33" y="47"/>
                  </a:lnTo>
                  <a:lnTo>
                    <a:pt x="9" y="47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13" name="Freeform 159"/>
            <p:cNvSpPr>
              <a:spLocks/>
            </p:cNvSpPr>
            <p:nvPr/>
          </p:nvSpPr>
          <p:spPr bwMode="auto">
            <a:xfrm>
              <a:off x="5001315" y="3738138"/>
              <a:ext cx="22836" cy="27451"/>
            </a:xfrm>
            <a:custGeom>
              <a:avLst/>
              <a:gdLst>
                <a:gd name="T0" fmla="*/ 2147483647 w 30"/>
                <a:gd name="T1" fmla="*/ 0 h 47"/>
                <a:gd name="T2" fmla="*/ 2147483647 w 30"/>
                <a:gd name="T3" fmla="*/ 2147483647 h 47"/>
                <a:gd name="T4" fmla="*/ 2147483647 w 30"/>
                <a:gd name="T5" fmla="*/ 2147483647 h 47"/>
                <a:gd name="T6" fmla="*/ 0 w 30"/>
                <a:gd name="T7" fmla="*/ 0 h 47"/>
                <a:gd name="T8" fmla="*/ 2147483647 w 30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7"/>
                <a:gd name="T17" fmla="*/ 30 w 30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7">
                  <a:moveTo>
                    <a:pt x="23" y="0"/>
                  </a:moveTo>
                  <a:lnTo>
                    <a:pt x="30" y="47"/>
                  </a:lnTo>
                  <a:lnTo>
                    <a:pt x="6" y="47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14" name="Freeform 160"/>
            <p:cNvSpPr>
              <a:spLocks/>
            </p:cNvSpPr>
            <p:nvPr/>
          </p:nvSpPr>
          <p:spPr bwMode="auto">
            <a:xfrm>
              <a:off x="4946510" y="3738138"/>
              <a:ext cx="21313" cy="27451"/>
            </a:xfrm>
            <a:custGeom>
              <a:avLst/>
              <a:gdLst>
                <a:gd name="T0" fmla="*/ 2147483647 w 29"/>
                <a:gd name="T1" fmla="*/ 0 h 47"/>
                <a:gd name="T2" fmla="*/ 2147483647 w 29"/>
                <a:gd name="T3" fmla="*/ 2147483647 h 47"/>
                <a:gd name="T4" fmla="*/ 2147483647 w 29"/>
                <a:gd name="T5" fmla="*/ 2147483647 h 47"/>
                <a:gd name="T6" fmla="*/ 0 w 29"/>
                <a:gd name="T7" fmla="*/ 0 h 47"/>
                <a:gd name="T8" fmla="*/ 2147483647 w 29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47"/>
                <a:gd name="T17" fmla="*/ 29 w 29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47">
                  <a:moveTo>
                    <a:pt x="24" y="0"/>
                  </a:moveTo>
                  <a:lnTo>
                    <a:pt x="29" y="47"/>
                  </a:lnTo>
                  <a:lnTo>
                    <a:pt x="5" y="47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15" name="Freeform 161"/>
            <p:cNvSpPr>
              <a:spLocks/>
            </p:cNvSpPr>
            <p:nvPr/>
          </p:nvSpPr>
          <p:spPr bwMode="auto">
            <a:xfrm>
              <a:off x="4891704" y="3738138"/>
              <a:ext cx="21313" cy="27451"/>
            </a:xfrm>
            <a:custGeom>
              <a:avLst/>
              <a:gdLst>
                <a:gd name="T0" fmla="*/ 2147483647 w 26"/>
                <a:gd name="T1" fmla="*/ 0 h 47"/>
                <a:gd name="T2" fmla="*/ 2147483647 w 26"/>
                <a:gd name="T3" fmla="*/ 2147483647 h 47"/>
                <a:gd name="T4" fmla="*/ 2147483647 w 26"/>
                <a:gd name="T5" fmla="*/ 2147483647 h 47"/>
                <a:gd name="T6" fmla="*/ 0 w 26"/>
                <a:gd name="T7" fmla="*/ 0 h 47"/>
                <a:gd name="T8" fmla="*/ 2147483647 w 26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47"/>
                <a:gd name="T17" fmla="*/ 26 w 26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47">
                  <a:moveTo>
                    <a:pt x="22" y="0"/>
                  </a:moveTo>
                  <a:lnTo>
                    <a:pt x="26" y="47"/>
                  </a:lnTo>
                  <a:lnTo>
                    <a:pt x="3" y="47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16" name="Freeform 162"/>
            <p:cNvSpPr>
              <a:spLocks/>
            </p:cNvSpPr>
            <p:nvPr/>
          </p:nvSpPr>
          <p:spPr bwMode="auto">
            <a:xfrm>
              <a:off x="4838420" y="3738138"/>
              <a:ext cx="19791" cy="27451"/>
            </a:xfrm>
            <a:custGeom>
              <a:avLst/>
              <a:gdLst>
                <a:gd name="T0" fmla="*/ 2147483647 w 24"/>
                <a:gd name="T1" fmla="*/ 0 h 47"/>
                <a:gd name="T2" fmla="*/ 2147483647 w 24"/>
                <a:gd name="T3" fmla="*/ 2147483647 h 47"/>
                <a:gd name="T4" fmla="*/ 2147483647 w 24"/>
                <a:gd name="T5" fmla="*/ 2147483647 h 47"/>
                <a:gd name="T6" fmla="*/ 0 w 24"/>
                <a:gd name="T7" fmla="*/ 0 h 47"/>
                <a:gd name="T8" fmla="*/ 2147483647 w 24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47"/>
                <a:gd name="T17" fmla="*/ 24 w 24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47">
                  <a:moveTo>
                    <a:pt x="23" y="0"/>
                  </a:moveTo>
                  <a:lnTo>
                    <a:pt x="24" y="47"/>
                  </a:lnTo>
                  <a:lnTo>
                    <a:pt x="1" y="47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17" name="Freeform 163"/>
            <p:cNvSpPr>
              <a:spLocks/>
            </p:cNvSpPr>
            <p:nvPr/>
          </p:nvSpPr>
          <p:spPr bwMode="auto">
            <a:xfrm>
              <a:off x="4783615" y="3738138"/>
              <a:ext cx="18269" cy="27451"/>
            </a:xfrm>
            <a:custGeom>
              <a:avLst/>
              <a:gdLst>
                <a:gd name="T0" fmla="*/ 2147483647 w 24"/>
                <a:gd name="T1" fmla="*/ 0 h 47"/>
                <a:gd name="T2" fmla="*/ 2147483647 w 24"/>
                <a:gd name="T3" fmla="*/ 2147483647 h 47"/>
                <a:gd name="T4" fmla="*/ 0 w 24"/>
                <a:gd name="T5" fmla="*/ 2147483647 h 47"/>
                <a:gd name="T6" fmla="*/ 2147483647 w 24"/>
                <a:gd name="T7" fmla="*/ 0 h 47"/>
                <a:gd name="T8" fmla="*/ 2147483647 w 24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47"/>
                <a:gd name="T17" fmla="*/ 24 w 24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47">
                  <a:moveTo>
                    <a:pt x="24" y="0"/>
                  </a:moveTo>
                  <a:lnTo>
                    <a:pt x="24" y="47"/>
                  </a:lnTo>
                  <a:lnTo>
                    <a:pt x="0" y="47"/>
                  </a:lnTo>
                  <a:lnTo>
                    <a:pt x="1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18" name="Freeform 164"/>
            <p:cNvSpPr>
              <a:spLocks/>
            </p:cNvSpPr>
            <p:nvPr/>
          </p:nvSpPr>
          <p:spPr bwMode="auto">
            <a:xfrm>
              <a:off x="4730331" y="3738138"/>
              <a:ext cx="18269" cy="27451"/>
            </a:xfrm>
            <a:custGeom>
              <a:avLst/>
              <a:gdLst>
                <a:gd name="T0" fmla="*/ 2147483647 w 24"/>
                <a:gd name="T1" fmla="*/ 0 h 47"/>
                <a:gd name="T2" fmla="*/ 2147483647 w 24"/>
                <a:gd name="T3" fmla="*/ 2147483647 h 47"/>
                <a:gd name="T4" fmla="*/ 2147483647 w 24"/>
                <a:gd name="T5" fmla="*/ 2147483647 h 47"/>
                <a:gd name="T6" fmla="*/ 0 w 24"/>
                <a:gd name="T7" fmla="*/ 0 h 47"/>
                <a:gd name="T8" fmla="*/ 2147483647 w 24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47"/>
                <a:gd name="T17" fmla="*/ 24 w 24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47">
                  <a:moveTo>
                    <a:pt x="23" y="0"/>
                  </a:moveTo>
                  <a:lnTo>
                    <a:pt x="24" y="47"/>
                  </a:lnTo>
                  <a:lnTo>
                    <a:pt x="1" y="47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19" name="Freeform 165"/>
            <p:cNvSpPr>
              <a:spLocks/>
            </p:cNvSpPr>
            <p:nvPr/>
          </p:nvSpPr>
          <p:spPr bwMode="auto">
            <a:xfrm>
              <a:off x="4674003" y="3738138"/>
              <a:ext cx="19791" cy="27451"/>
            </a:xfrm>
            <a:custGeom>
              <a:avLst/>
              <a:gdLst>
                <a:gd name="T0" fmla="*/ 2147483647 w 26"/>
                <a:gd name="T1" fmla="*/ 0 h 47"/>
                <a:gd name="T2" fmla="*/ 2147483647 w 26"/>
                <a:gd name="T3" fmla="*/ 2147483647 h 47"/>
                <a:gd name="T4" fmla="*/ 0 w 26"/>
                <a:gd name="T5" fmla="*/ 2147483647 h 47"/>
                <a:gd name="T6" fmla="*/ 2147483647 w 26"/>
                <a:gd name="T7" fmla="*/ 0 h 47"/>
                <a:gd name="T8" fmla="*/ 2147483647 w 26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47"/>
                <a:gd name="T17" fmla="*/ 26 w 26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47">
                  <a:moveTo>
                    <a:pt x="26" y="0"/>
                  </a:moveTo>
                  <a:lnTo>
                    <a:pt x="23" y="47"/>
                  </a:lnTo>
                  <a:lnTo>
                    <a:pt x="0" y="47"/>
                  </a:lnTo>
                  <a:lnTo>
                    <a:pt x="3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20" name="Freeform 166"/>
            <p:cNvSpPr>
              <a:spLocks/>
            </p:cNvSpPr>
            <p:nvPr/>
          </p:nvSpPr>
          <p:spPr bwMode="auto">
            <a:xfrm>
              <a:off x="4617675" y="3738138"/>
              <a:ext cx="21313" cy="27451"/>
            </a:xfrm>
            <a:custGeom>
              <a:avLst/>
              <a:gdLst>
                <a:gd name="T0" fmla="*/ 2147483647 w 26"/>
                <a:gd name="T1" fmla="*/ 0 h 47"/>
                <a:gd name="T2" fmla="*/ 2147483647 w 26"/>
                <a:gd name="T3" fmla="*/ 2147483647 h 47"/>
                <a:gd name="T4" fmla="*/ 0 w 26"/>
                <a:gd name="T5" fmla="*/ 2147483647 h 47"/>
                <a:gd name="T6" fmla="*/ 2147483647 w 26"/>
                <a:gd name="T7" fmla="*/ 0 h 47"/>
                <a:gd name="T8" fmla="*/ 2147483647 w 26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47"/>
                <a:gd name="T17" fmla="*/ 26 w 26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47">
                  <a:moveTo>
                    <a:pt x="26" y="0"/>
                  </a:moveTo>
                  <a:lnTo>
                    <a:pt x="23" y="47"/>
                  </a:lnTo>
                  <a:lnTo>
                    <a:pt x="0" y="47"/>
                  </a:lnTo>
                  <a:lnTo>
                    <a:pt x="4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21" name="Freeform 167"/>
            <p:cNvSpPr>
              <a:spLocks/>
            </p:cNvSpPr>
            <p:nvPr/>
          </p:nvSpPr>
          <p:spPr bwMode="auto">
            <a:xfrm>
              <a:off x="4562869" y="3738138"/>
              <a:ext cx="21313" cy="27451"/>
            </a:xfrm>
            <a:custGeom>
              <a:avLst/>
              <a:gdLst>
                <a:gd name="T0" fmla="*/ 2147483647 w 27"/>
                <a:gd name="T1" fmla="*/ 0 h 47"/>
                <a:gd name="T2" fmla="*/ 2147483647 w 27"/>
                <a:gd name="T3" fmla="*/ 2147483647 h 47"/>
                <a:gd name="T4" fmla="*/ 0 w 27"/>
                <a:gd name="T5" fmla="*/ 2147483647 h 47"/>
                <a:gd name="T6" fmla="*/ 2147483647 w 27"/>
                <a:gd name="T7" fmla="*/ 0 h 47"/>
                <a:gd name="T8" fmla="*/ 2147483647 w 27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7"/>
                <a:gd name="T17" fmla="*/ 27 w 27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7">
                  <a:moveTo>
                    <a:pt x="27" y="0"/>
                  </a:moveTo>
                  <a:lnTo>
                    <a:pt x="21" y="47"/>
                  </a:lnTo>
                  <a:lnTo>
                    <a:pt x="0" y="47"/>
                  </a:lnTo>
                  <a:lnTo>
                    <a:pt x="5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22" name="Freeform 168"/>
            <p:cNvSpPr>
              <a:spLocks/>
            </p:cNvSpPr>
            <p:nvPr/>
          </p:nvSpPr>
          <p:spPr bwMode="auto">
            <a:xfrm>
              <a:off x="4508063" y="3738138"/>
              <a:ext cx="21313" cy="27451"/>
            </a:xfrm>
            <a:custGeom>
              <a:avLst/>
              <a:gdLst>
                <a:gd name="T0" fmla="*/ 2147483647 w 29"/>
                <a:gd name="T1" fmla="*/ 0 h 47"/>
                <a:gd name="T2" fmla="*/ 2147483647 w 29"/>
                <a:gd name="T3" fmla="*/ 2147483647 h 47"/>
                <a:gd name="T4" fmla="*/ 0 w 29"/>
                <a:gd name="T5" fmla="*/ 2147483647 h 47"/>
                <a:gd name="T6" fmla="*/ 2147483647 w 29"/>
                <a:gd name="T7" fmla="*/ 0 h 47"/>
                <a:gd name="T8" fmla="*/ 2147483647 w 29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47"/>
                <a:gd name="T17" fmla="*/ 29 w 29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47">
                  <a:moveTo>
                    <a:pt x="29" y="0"/>
                  </a:moveTo>
                  <a:lnTo>
                    <a:pt x="22" y="47"/>
                  </a:lnTo>
                  <a:lnTo>
                    <a:pt x="0" y="47"/>
                  </a:lnTo>
                  <a:lnTo>
                    <a:pt x="6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23" name="Freeform 169"/>
            <p:cNvSpPr>
              <a:spLocks/>
            </p:cNvSpPr>
            <p:nvPr/>
          </p:nvSpPr>
          <p:spPr bwMode="auto">
            <a:xfrm>
              <a:off x="4451735" y="3738138"/>
              <a:ext cx="22836" cy="27451"/>
            </a:xfrm>
            <a:custGeom>
              <a:avLst/>
              <a:gdLst>
                <a:gd name="T0" fmla="*/ 2147483647 w 30"/>
                <a:gd name="T1" fmla="*/ 0 h 47"/>
                <a:gd name="T2" fmla="*/ 2147483647 w 30"/>
                <a:gd name="T3" fmla="*/ 2147483647 h 47"/>
                <a:gd name="T4" fmla="*/ 0 w 30"/>
                <a:gd name="T5" fmla="*/ 2147483647 h 47"/>
                <a:gd name="T6" fmla="*/ 2147483647 w 30"/>
                <a:gd name="T7" fmla="*/ 0 h 47"/>
                <a:gd name="T8" fmla="*/ 2147483647 w 30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7"/>
                <a:gd name="T17" fmla="*/ 30 w 30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7">
                  <a:moveTo>
                    <a:pt x="30" y="0"/>
                  </a:moveTo>
                  <a:lnTo>
                    <a:pt x="22" y="47"/>
                  </a:lnTo>
                  <a:lnTo>
                    <a:pt x="0" y="47"/>
                  </a:lnTo>
                  <a:lnTo>
                    <a:pt x="8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24" name="Freeform 170"/>
            <p:cNvSpPr>
              <a:spLocks/>
            </p:cNvSpPr>
            <p:nvPr/>
          </p:nvSpPr>
          <p:spPr bwMode="auto">
            <a:xfrm>
              <a:off x="4395407" y="3738138"/>
              <a:ext cx="25881" cy="27451"/>
            </a:xfrm>
            <a:custGeom>
              <a:avLst/>
              <a:gdLst>
                <a:gd name="T0" fmla="*/ 2147483647 w 33"/>
                <a:gd name="T1" fmla="*/ 0 h 47"/>
                <a:gd name="T2" fmla="*/ 2147483647 w 33"/>
                <a:gd name="T3" fmla="*/ 2147483647 h 47"/>
                <a:gd name="T4" fmla="*/ 0 w 33"/>
                <a:gd name="T5" fmla="*/ 2147483647 h 47"/>
                <a:gd name="T6" fmla="*/ 2147483647 w 33"/>
                <a:gd name="T7" fmla="*/ 0 h 47"/>
                <a:gd name="T8" fmla="*/ 2147483647 w 33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47"/>
                <a:gd name="T17" fmla="*/ 33 w 33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47">
                  <a:moveTo>
                    <a:pt x="33" y="0"/>
                  </a:moveTo>
                  <a:lnTo>
                    <a:pt x="23" y="47"/>
                  </a:lnTo>
                  <a:lnTo>
                    <a:pt x="0" y="47"/>
                  </a:lnTo>
                  <a:lnTo>
                    <a:pt x="10" y="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67" name="Skupina 169"/>
          <p:cNvGrpSpPr>
            <a:grpSpLocks/>
          </p:cNvGrpSpPr>
          <p:nvPr/>
        </p:nvGrpSpPr>
        <p:grpSpPr bwMode="auto">
          <a:xfrm>
            <a:off x="7740650" y="2924175"/>
            <a:ext cx="1328738" cy="901700"/>
            <a:chOff x="4164005" y="2996952"/>
            <a:chExt cx="1329040" cy="900175"/>
          </a:xfrm>
        </p:grpSpPr>
        <p:sp>
          <p:nvSpPr>
            <p:cNvPr id="23579" name="Freeform 98"/>
            <p:cNvSpPr>
              <a:spLocks/>
            </p:cNvSpPr>
            <p:nvPr/>
          </p:nvSpPr>
          <p:spPr bwMode="auto">
            <a:xfrm>
              <a:off x="4346691" y="2996952"/>
              <a:ext cx="933221" cy="517000"/>
            </a:xfrm>
            <a:custGeom>
              <a:avLst/>
              <a:gdLst>
                <a:gd name="T0" fmla="*/ 2147483647 w 1227"/>
                <a:gd name="T1" fmla="*/ 2147483647 h 905"/>
                <a:gd name="T2" fmla="*/ 2147483647 w 1227"/>
                <a:gd name="T3" fmla="*/ 2147483647 h 905"/>
                <a:gd name="T4" fmla="*/ 2147483647 w 1227"/>
                <a:gd name="T5" fmla="*/ 2147483647 h 905"/>
                <a:gd name="T6" fmla="*/ 2147483647 w 1227"/>
                <a:gd name="T7" fmla="*/ 2147483647 h 905"/>
                <a:gd name="T8" fmla="*/ 2147483647 w 1227"/>
                <a:gd name="T9" fmla="*/ 2147483647 h 905"/>
                <a:gd name="T10" fmla="*/ 2147483647 w 1227"/>
                <a:gd name="T11" fmla="*/ 2147483647 h 905"/>
                <a:gd name="T12" fmla="*/ 2147483647 w 1227"/>
                <a:gd name="T13" fmla="*/ 2147483647 h 905"/>
                <a:gd name="T14" fmla="*/ 2147483647 w 1227"/>
                <a:gd name="T15" fmla="*/ 2147483647 h 905"/>
                <a:gd name="T16" fmla="*/ 0 w 1227"/>
                <a:gd name="T17" fmla="*/ 2147483647 h 905"/>
                <a:gd name="T18" fmla="*/ 0 w 1227"/>
                <a:gd name="T19" fmla="*/ 2147483647 h 905"/>
                <a:gd name="T20" fmla="*/ 2147483647 w 1227"/>
                <a:gd name="T21" fmla="*/ 2147483647 h 905"/>
                <a:gd name="T22" fmla="*/ 2147483647 w 1227"/>
                <a:gd name="T23" fmla="*/ 2147483647 h 905"/>
                <a:gd name="T24" fmla="*/ 2147483647 w 1227"/>
                <a:gd name="T25" fmla="*/ 2147483647 h 905"/>
                <a:gd name="T26" fmla="*/ 2147483647 w 1227"/>
                <a:gd name="T27" fmla="*/ 2147483647 h 905"/>
                <a:gd name="T28" fmla="*/ 2147483647 w 1227"/>
                <a:gd name="T29" fmla="*/ 2147483647 h 905"/>
                <a:gd name="T30" fmla="*/ 2147483647 w 1227"/>
                <a:gd name="T31" fmla="*/ 2147483647 h 905"/>
                <a:gd name="T32" fmla="*/ 2147483647 w 1227"/>
                <a:gd name="T33" fmla="*/ 2147483647 h 905"/>
                <a:gd name="T34" fmla="*/ 2147483647 w 1227"/>
                <a:gd name="T35" fmla="*/ 0 h 905"/>
                <a:gd name="T36" fmla="*/ 2147483647 w 1227"/>
                <a:gd name="T37" fmla="*/ 0 h 905"/>
                <a:gd name="T38" fmla="*/ 2147483647 w 1227"/>
                <a:gd name="T39" fmla="*/ 2147483647 h 905"/>
                <a:gd name="T40" fmla="*/ 2147483647 w 1227"/>
                <a:gd name="T41" fmla="*/ 2147483647 h 905"/>
                <a:gd name="T42" fmla="*/ 2147483647 w 1227"/>
                <a:gd name="T43" fmla="*/ 2147483647 h 905"/>
                <a:gd name="T44" fmla="*/ 2147483647 w 1227"/>
                <a:gd name="T45" fmla="*/ 2147483647 h 905"/>
                <a:gd name="T46" fmla="*/ 2147483647 w 1227"/>
                <a:gd name="T47" fmla="*/ 2147483647 h 905"/>
                <a:gd name="T48" fmla="*/ 2147483647 w 1227"/>
                <a:gd name="T49" fmla="*/ 2147483647 h 905"/>
                <a:gd name="T50" fmla="*/ 2147483647 w 1227"/>
                <a:gd name="T51" fmla="*/ 2147483647 h 905"/>
                <a:gd name="T52" fmla="*/ 2147483647 w 1227"/>
                <a:gd name="T53" fmla="*/ 2147483647 h 905"/>
                <a:gd name="T54" fmla="*/ 2147483647 w 1227"/>
                <a:gd name="T55" fmla="*/ 2147483647 h 905"/>
                <a:gd name="T56" fmla="*/ 2147483647 w 1227"/>
                <a:gd name="T57" fmla="*/ 2147483647 h 905"/>
                <a:gd name="T58" fmla="*/ 2147483647 w 1227"/>
                <a:gd name="T59" fmla="*/ 2147483647 h 905"/>
                <a:gd name="T60" fmla="*/ 2147483647 w 1227"/>
                <a:gd name="T61" fmla="*/ 2147483647 h 905"/>
                <a:gd name="T62" fmla="*/ 2147483647 w 1227"/>
                <a:gd name="T63" fmla="*/ 2147483647 h 905"/>
                <a:gd name="T64" fmla="*/ 2147483647 w 1227"/>
                <a:gd name="T65" fmla="*/ 2147483647 h 905"/>
                <a:gd name="T66" fmla="*/ 2147483647 w 1227"/>
                <a:gd name="T67" fmla="*/ 2147483647 h 905"/>
                <a:gd name="T68" fmla="*/ 2147483647 w 1227"/>
                <a:gd name="T69" fmla="*/ 2147483647 h 905"/>
                <a:gd name="T70" fmla="*/ 2147483647 w 1227"/>
                <a:gd name="T71" fmla="*/ 2147483647 h 905"/>
                <a:gd name="T72" fmla="*/ 2147483647 w 1227"/>
                <a:gd name="T73" fmla="*/ 2147483647 h 90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227"/>
                <a:gd name="T112" fmla="*/ 0 h 905"/>
                <a:gd name="T113" fmla="*/ 1227 w 1227"/>
                <a:gd name="T114" fmla="*/ 905 h 90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227" h="905">
                  <a:moveTo>
                    <a:pt x="104" y="905"/>
                  </a:moveTo>
                  <a:lnTo>
                    <a:pt x="79" y="902"/>
                  </a:lnTo>
                  <a:lnTo>
                    <a:pt x="57" y="897"/>
                  </a:lnTo>
                  <a:lnTo>
                    <a:pt x="40" y="887"/>
                  </a:lnTo>
                  <a:lnTo>
                    <a:pt x="25" y="876"/>
                  </a:lnTo>
                  <a:lnTo>
                    <a:pt x="14" y="860"/>
                  </a:lnTo>
                  <a:lnTo>
                    <a:pt x="7" y="843"/>
                  </a:lnTo>
                  <a:lnTo>
                    <a:pt x="2" y="822"/>
                  </a:lnTo>
                  <a:lnTo>
                    <a:pt x="0" y="801"/>
                  </a:lnTo>
                  <a:lnTo>
                    <a:pt x="0" y="104"/>
                  </a:lnTo>
                  <a:lnTo>
                    <a:pt x="2" y="82"/>
                  </a:lnTo>
                  <a:lnTo>
                    <a:pt x="7" y="62"/>
                  </a:lnTo>
                  <a:lnTo>
                    <a:pt x="14" y="44"/>
                  </a:lnTo>
                  <a:lnTo>
                    <a:pt x="25" y="29"/>
                  </a:lnTo>
                  <a:lnTo>
                    <a:pt x="40" y="18"/>
                  </a:lnTo>
                  <a:lnTo>
                    <a:pt x="57" y="8"/>
                  </a:lnTo>
                  <a:lnTo>
                    <a:pt x="79" y="3"/>
                  </a:lnTo>
                  <a:lnTo>
                    <a:pt x="104" y="0"/>
                  </a:lnTo>
                  <a:lnTo>
                    <a:pt x="1123" y="0"/>
                  </a:lnTo>
                  <a:lnTo>
                    <a:pt x="1148" y="3"/>
                  </a:lnTo>
                  <a:lnTo>
                    <a:pt x="1170" y="8"/>
                  </a:lnTo>
                  <a:lnTo>
                    <a:pt x="1188" y="18"/>
                  </a:lnTo>
                  <a:lnTo>
                    <a:pt x="1203" y="29"/>
                  </a:lnTo>
                  <a:lnTo>
                    <a:pt x="1213" y="44"/>
                  </a:lnTo>
                  <a:lnTo>
                    <a:pt x="1221" y="62"/>
                  </a:lnTo>
                  <a:lnTo>
                    <a:pt x="1226" y="82"/>
                  </a:lnTo>
                  <a:lnTo>
                    <a:pt x="1227" y="104"/>
                  </a:lnTo>
                  <a:lnTo>
                    <a:pt x="1227" y="801"/>
                  </a:lnTo>
                  <a:lnTo>
                    <a:pt x="1226" y="822"/>
                  </a:lnTo>
                  <a:lnTo>
                    <a:pt x="1221" y="843"/>
                  </a:lnTo>
                  <a:lnTo>
                    <a:pt x="1213" y="860"/>
                  </a:lnTo>
                  <a:lnTo>
                    <a:pt x="1203" y="876"/>
                  </a:lnTo>
                  <a:lnTo>
                    <a:pt x="1188" y="887"/>
                  </a:lnTo>
                  <a:lnTo>
                    <a:pt x="1170" y="897"/>
                  </a:lnTo>
                  <a:lnTo>
                    <a:pt x="1148" y="902"/>
                  </a:lnTo>
                  <a:lnTo>
                    <a:pt x="1123" y="905"/>
                  </a:lnTo>
                  <a:lnTo>
                    <a:pt x="104" y="9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0" name="Freeform 99"/>
            <p:cNvSpPr>
              <a:spLocks/>
            </p:cNvSpPr>
            <p:nvPr/>
          </p:nvSpPr>
          <p:spPr bwMode="auto">
            <a:xfrm>
              <a:off x="4164005" y="3513952"/>
              <a:ext cx="1329040" cy="383175"/>
            </a:xfrm>
            <a:custGeom>
              <a:avLst/>
              <a:gdLst>
                <a:gd name="T0" fmla="*/ 2147483647 w 1746"/>
                <a:gd name="T1" fmla="*/ 2147483647 h 669"/>
                <a:gd name="T2" fmla="*/ 2147483647 w 1746"/>
                <a:gd name="T3" fmla="*/ 2147483647 h 669"/>
                <a:gd name="T4" fmla="*/ 2147483647 w 1746"/>
                <a:gd name="T5" fmla="*/ 2147483647 h 669"/>
                <a:gd name="T6" fmla="*/ 2147483647 w 1746"/>
                <a:gd name="T7" fmla="*/ 2147483647 h 669"/>
                <a:gd name="T8" fmla="*/ 2147483647 w 1746"/>
                <a:gd name="T9" fmla="*/ 2147483647 h 669"/>
                <a:gd name="T10" fmla="*/ 2147483647 w 1746"/>
                <a:gd name="T11" fmla="*/ 2147483647 h 669"/>
                <a:gd name="T12" fmla="*/ 2147483647 w 1746"/>
                <a:gd name="T13" fmla="*/ 2147483647 h 669"/>
                <a:gd name="T14" fmla="*/ 2147483647 w 1746"/>
                <a:gd name="T15" fmla="*/ 0 h 669"/>
                <a:gd name="T16" fmla="*/ 2147483647 w 1746"/>
                <a:gd name="T17" fmla="*/ 0 h 669"/>
                <a:gd name="T18" fmla="*/ 2147483647 w 1746"/>
                <a:gd name="T19" fmla="*/ 2147483647 h 669"/>
                <a:gd name="T20" fmla="*/ 2147483647 w 1746"/>
                <a:gd name="T21" fmla="*/ 2147483647 h 669"/>
                <a:gd name="T22" fmla="*/ 2147483647 w 1746"/>
                <a:gd name="T23" fmla="*/ 2147483647 h 669"/>
                <a:gd name="T24" fmla="*/ 2147483647 w 1746"/>
                <a:gd name="T25" fmla="*/ 2147483647 h 669"/>
                <a:gd name="T26" fmla="*/ 2147483647 w 1746"/>
                <a:gd name="T27" fmla="*/ 2147483647 h 669"/>
                <a:gd name="T28" fmla="*/ 2147483647 w 1746"/>
                <a:gd name="T29" fmla="*/ 2147483647 h 669"/>
                <a:gd name="T30" fmla="*/ 0 w 1746"/>
                <a:gd name="T31" fmla="*/ 2147483647 h 669"/>
                <a:gd name="T32" fmla="*/ 2147483647 w 1746"/>
                <a:gd name="T33" fmla="*/ 2147483647 h 669"/>
                <a:gd name="T34" fmla="*/ 2147483647 w 1746"/>
                <a:gd name="T35" fmla="*/ 2147483647 h 669"/>
                <a:gd name="T36" fmla="*/ 2147483647 w 1746"/>
                <a:gd name="T37" fmla="*/ 2147483647 h 66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46"/>
                <a:gd name="T58" fmla="*/ 0 h 669"/>
                <a:gd name="T59" fmla="*/ 1746 w 1746"/>
                <a:gd name="T60" fmla="*/ 669 h 66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46" h="669">
                  <a:moveTo>
                    <a:pt x="1746" y="553"/>
                  </a:moveTo>
                  <a:lnTo>
                    <a:pt x="1662" y="189"/>
                  </a:lnTo>
                  <a:lnTo>
                    <a:pt x="1450" y="189"/>
                  </a:lnTo>
                  <a:lnTo>
                    <a:pt x="1450" y="97"/>
                  </a:lnTo>
                  <a:lnTo>
                    <a:pt x="1123" y="97"/>
                  </a:lnTo>
                  <a:lnTo>
                    <a:pt x="1123" y="25"/>
                  </a:lnTo>
                  <a:lnTo>
                    <a:pt x="1044" y="25"/>
                  </a:lnTo>
                  <a:lnTo>
                    <a:pt x="1044" y="0"/>
                  </a:lnTo>
                  <a:lnTo>
                    <a:pt x="660" y="0"/>
                  </a:lnTo>
                  <a:lnTo>
                    <a:pt x="660" y="25"/>
                  </a:lnTo>
                  <a:lnTo>
                    <a:pt x="582" y="25"/>
                  </a:lnTo>
                  <a:lnTo>
                    <a:pt x="582" y="97"/>
                  </a:lnTo>
                  <a:lnTo>
                    <a:pt x="256" y="97"/>
                  </a:lnTo>
                  <a:lnTo>
                    <a:pt x="256" y="189"/>
                  </a:lnTo>
                  <a:lnTo>
                    <a:pt x="85" y="189"/>
                  </a:lnTo>
                  <a:lnTo>
                    <a:pt x="0" y="553"/>
                  </a:lnTo>
                  <a:lnTo>
                    <a:pt x="51" y="669"/>
                  </a:lnTo>
                  <a:lnTo>
                    <a:pt x="1698" y="669"/>
                  </a:lnTo>
                  <a:lnTo>
                    <a:pt x="1746" y="5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1" name="Freeform 100"/>
            <p:cNvSpPr>
              <a:spLocks/>
            </p:cNvSpPr>
            <p:nvPr/>
          </p:nvSpPr>
          <p:spPr bwMode="auto">
            <a:xfrm>
              <a:off x="4366482" y="3011821"/>
              <a:ext cx="893639" cy="487261"/>
            </a:xfrm>
            <a:custGeom>
              <a:avLst/>
              <a:gdLst>
                <a:gd name="T0" fmla="*/ 0 w 1175"/>
                <a:gd name="T1" fmla="*/ 2147483647 h 853"/>
                <a:gd name="T2" fmla="*/ 0 w 1175"/>
                <a:gd name="T3" fmla="*/ 2147483647 h 853"/>
                <a:gd name="T4" fmla="*/ 2147483647 w 1175"/>
                <a:gd name="T5" fmla="*/ 2147483647 h 853"/>
                <a:gd name="T6" fmla="*/ 2147483647 w 1175"/>
                <a:gd name="T7" fmla="*/ 2147483647 h 853"/>
                <a:gd name="T8" fmla="*/ 2147483647 w 1175"/>
                <a:gd name="T9" fmla="*/ 2147483647 h 853"/>
                <a:gd name="T10" fmla="*/ 2147483647 w 1175"/>
                <a:gd name="T11" fmla="*/ 2147483647 h 853"/>
                <a:gd name="T12" fmla="*/ 2147483647 w 1175"/>
                <a:gd name="T13" fmla="*/ 2147483647 h 853"/>
                <a:gd name="T14" fmla="*/ 2147483647 w 1175"/>
                <a:gd name="T15" fmla="*/ 2147483647 h 853"/>
                <a:gd name="T16" fmla="*/ 2147483647 w 1175"/>
                <a:gd name="T17" fmla="*/ 2147483647 h 853"/>
                <a:gd name="T18" fmla="*/ 2147483647 w 1175"/>
                <a:gd name="T19" fmla="*/ 2147483647 h 853"/>
                <a:gd name="T20" fmla="*/ 2147483647 w 1175"/>
                <a:gd name="T21" fmla="*/ 2147483647 h 853"/>
                <a:gd name="T22" fmla="*/ 2147483647 w 1175"/>
                <a:gd name="T23" fmla="*/ 2147483647 h 853"/>
                <a:gd name="T24" fmla="*/ 2147483647 w 1175"/>
                <a:gd name="T25" fmla="*/ 2147483647 h 853"/>
                <a:gd name="T26" fmla="*/ 2147483647 w 1175"/>
                <a:gd name="T27" fmla="*/ 2147483647 h 853"/>
                <a:gd name="T28" fmla="*/ 2147483647 w 1175"/>
                <a:gd name="T29" fmla="*/ 2147483647 h 853"/>
                <a:gd name="T30" fmla="*/ 2147483647 w 1175"/>
                <a:gd name="T31" fmla="*/ 2147483647 h 853"/>
                <a:gd name="T32" fmla="*/ 2147483647 w 1175"/>
                <a:gd name="T33" fmla="*/ 2147483647 h 853"/>
                <a:gd name="T34" fmla="*/ 2147483647 w 1175"/>
                <a:gd name="T35" fmla="*/ 2147483647 h 853"/>
                <a:gd name="T36" fmla="*/ 2147483647 w 1175"/>
                <a:gd name="T37" fmla="*/ 2147483647 h 853"/>
                <a:gd name="T38" fmla="*/ 2147483647 w 1175"/>
                <a:gd name="T39" fmla="*/ 2147483647 h 853"/>
                <a:gd name="T40" fmla="*/ 2147483647 w 1175"/>
                <a:gd name="T41" fmla="*/ 2147483647 h 853"/>
                <a:gd name="T42" fmla="*/ 2147483647 w 1175"/>
                <a:gd name="T43" fmla="*/ 2147483647 h 853"/>
                <a:gd name="T44" fmla="*/ 2147483647 w 1175"/>
                <a:gd name="T45" fmla="*/ 2147483647 h 853"/>
                <a:gd name="T46" fmla="*/ 2147483647 w 1175"/>
                <a:gd name="T47" fmla="*/ 2147483647 h 853"/>
                <a:gd name="T48" fmla="*/ 2147483647 w 1175"/>
                <a:gd name="T49" fmla="*/ 2147483647 h 853"/>
                <a:gd name="T50" fmla="*/ 2147483647 w 1175"/>
                <a:gd name="T51" fmla="*/ 2147483647 h 853"/>
                <a:gd name="T52" fmla="*/ 2147483647 w 1175"/>
                <a:gd name="T53" fmla="*/ 0 h 853"/>
                <a:gd name="T54" fmla="*/ 2147483647 w 1175"/>
                <a:gd name="T55" fmla="*/ 0 h 853"/>
                <a:gd name="T56" fmla="*/ 2147483647 w 1175"/>
                <a:gd name="T57" fmla="*/ 2147483647 h 853"/>
                <a:gd name="T58" fmla="*/ 2147483647 w 1175"/>
                <a:gd name="T59" fmla="*/ 2147483647 h 853"/>
                <a:gd name="T60" fmla="*/ 2147483647 w 1175"/>
                <a:gd name="T61" fmla="*/ 2147483647 h 853"/>
                <a:gd name="T62" fmla="*/ 2147483647 w 1175"/>
                <a:gd name="T63" fmla="*/ 2147483647 h 853"/>
                <a:gd name="T64" fmla="*/ 2147483647 w 1175"/>
                <a:gd name="T65" fmla="*/ 2147483647 h 853"/>
                <a:gd name="T66" fmla="*/ 2147483647 w 1175"/>
                <a:gd name="T67" fmla="*/ 2147483647 h 853"/>
                <a:gd name="T68" fmla="*/ 0 w 1175"/>
                <a:gd name="T69" fmla="*/ 2147483647 h 853"/>
                <a:gd name="T70" fmla="*/ 0 w 1175"/>
                <a:gd name="T71" fmla="*/ 2147483647 h 853"/>
                <a:gd name="T72" fmla="*/ 0 w 1175"/>
                <a:gd name="T73" fmla="*/ 2147483647 h 85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175"/>
                <a:gd name="T112" fmla="*/ 0 h 853"/>
                <a:gd name="T113" fmla="*/ 1175 w 1175"/>
                <a:gd name="T114" fmla="*/ 853 h 85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175" h="853">
                  <a:moveTo>
                    <a:pt x="0" y="770"/>
                  </a:moveTo>
                  <a:lnTo>
                    <a:pt x="1" y="787"/>
                  </a:lnTo>
                  <a:lnTo>
                    <a:pt x="5" y="804"/>
                  </a:lnTo>
                  <a:lnTo>
                    <a:pt x="10" y="818"/>
                  </a:lnTo>
                  <a:lnTo>
                    <a:pt x="19" y="830"/>
                  </a:lnTo>
                  <a:lnTo>
                    <a:pt x="30" y="839"/>
                  </a:lnTo>
                  <a:lnTo>
                    <a:pt x="44" y="847"/>
                  </a:lnTo>
                  <a:lnTo>
                    <a:pt x="62" y="852"/>
                  </a:lnTo>
                  <a:lnTo>
                    <a:pt x="84" y="853"/>
                  </a:lnTo>
                  <a:lnTo>
                    <a:pt x="1090" y="853"/>
                  </a:lnTo>
                  <a:lnTo>
                    <a:pt x="1111" y="852"/>
                  </a:lnTo>
                  <a:lnTo>
                    <a:pt x="1129" y="847"/>
                  </a:lnTo>
                  <a:lnTo>
                    <a:pt x="1143" y="839"/>
                  </a:lnTo>
                  <a:lnTo>
                    <a:pt x="1156" y="830"/>
                  </a:lnTo>
                  <a:lnTo>
                    <a:pt x="1163" y="818"/>
                  </a:lnTo>
                  <a:lnTo>
                    <a:pt x="1170" y="804"/>
                  </a:lnTo>
                  <a:lnTo>
                    <a:pt x="1173" y="787"/>
                  </a:lnTo>
                  <a:lnTo>
                    <a:pt x="1175" y="770"/>
                  </a:lnTo>
                  <a:lnTo>
                    <a:pt x="1175" y="85"/>
                  </a:lnTo>
                  <a:lnTo>
                    <a:pt x="1173" y="67"/>
                  </a:lnTo>
                  <a:lnTo>
                    <a:pt x="1170" y="51"/>
                  </a:lnTo>
                  <a:lnTo>
                    <a:pt x="1163" y="37"/>
                  </a:lnTo>
                  <a:lnTo>
                    <a:pt x="1156" y="24"/>
                  </a:lnTo>
                  <a:lnTo>
                    <a:pt x="1143" y="14"/>
                  </a:lnTo>
                  <a:lnTo>
                    <a:pt x="1129" y="7"/>
                  </a:lnTo>
                  <a:lnTo>
                    <a:pt x="1111" y="2"/>
                  </a:lnTo>
                  <a:lnTo>
                    <a:pt x="1090" y="0"/>
                  </a:lnTo>
                  <a:lnTo>
                    <a:pt x="84" y="0"/>
                  </a:lnTo>
                  <a:lnTo>
                    <a:pt x="62" y="2"/>
                  </a:lnTo>
                  <a:lnTo>
                    <a:pt x="44" y="7"/>
                  </a:lnTo>
                  <a:lnTo>
                    <a:pt x="30" y="14"/>
                  </a:lnTo>
                  <a:lnTo>
                    <a:pt x="19" y="24"/>
                  </a:lnTo>
                  <a:lnTo>
                    <a:pt x="10" y="37"/>
                  </a:lnTo>
                  <a:lnTo>
                    <a:pt x="5" y="51"/>
                  </a:lnTo>
                  <a:lnTo>
                    <a:pt x="1" y="67"/>
                  </a:lnTo>
                  <a:lnTo>
                    <a:pt x="0" y="85"/>
                  </a:lnTo>
                  <a:lnTo>
                    <a:pt x="0" y="770"/>
                  </a:lnTo>
                  <a:close/>
                </a:path>
              </a:pathLst>
            </a:custGeom>
            <a:solidFill>
              <a:srgbClr val="E8E0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2" name="Freeform 101"/>
            <p:cNvSpPr>
              <a:spLocks/>
            </p:cNvSpPr>
            <p:nvPr/>
          </p:nvSpPr>
          <p:spPr bwMode="auto">
            <a:xfrm>
              <a:off x="4622242" y="3513952"/>
              <a:ext cx="380596" cy="56046"/>
            </a:xfrm>
            <a:custGeom>
              <a:avLst/>
              <a:gdLst>
                <a:gd name="T0" fmla="*/ 2147483647 w 500"/>
                <a:gd name="T1" fmla="*/ 2147483647 h 97"/>
                <a:gd name="T2" fmla="*/ 2147483647 w 500"/>
                <a:gd name="T3" fmla="*/ 2147483647 h 97"/>
                <a:gd name="T4" fmla="*/ 2147483647 w 500"/>
                <a:gd name="T5" fmla="*/ 2147483647 h 97"/>
                <a:gd name="T6" fmla="*/ 2147483647 w 500"/>
                <a:gd name="T7" fmla="*/ 0 h 97"/>
                <a:gd name="T8" fmla="*/ 2147483647 w 500"/>
                <a:gd name="T9" fmla="*/ 0 h 97"/>
                <a:gd name="T10" fmla="*/ 2147483647 w 500"/>
                <a:gd name="T11" fmla="*/ 2147483647 h 97"/>
                <a:gd name="T12" fmla="*/ 0 w 500"/>
                <a:gd name="T13" fmla="*/ 2147483647 h 97"/>
                <a:gd name="T14" fmla="*/ 0 w 500"/>
                <a:gd name="T15" fmla="*/ 2147483647 h 97"/>
                <a:gd name="T16" fmla="*/ 2147483647 w 500"/>
                <a:gd name="T17" fmla="*/ 2147483647 h 9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0"/>
                <a:gd name="T28" fmla="*/ 0 h 97"/>
                <a:gd name="T29" fmla="*/ 500 w 500"/>
                <a:gd name="T30" fmla="*/ 97 h 9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0" h="97">
                  <a:moveTo>
                    <a:pt x="500" y="97"/>
                  </a:moveTo>
                  <a:lnTo>
                    <a:pt x="500" y="43"/>
                  </a:lnTo>
                  <a:lnTo>
                    <a:pt x="421" y="43"/>
                  </a:lnTo>
                  <a:lnTo>
                    <a:pt x="421" y="0"/>
                  </a:lnTo>
                  <a:lnTo>
                    <a:pt x="80" y="0"/>
                  </a:lnTo>
                  <a:lnTo>
                    <a:pt x="80" y="43"/>
                  </a:lnTo>
                  <a:lnTo>
                    <a:pt x="0" y="43"/>
                  </a:lnTo>
                  <a:lnTo>
                    <a:pt x="0" y="97"/>
                  </a:lnTo>
                  <a:lnTo>
                    <a:pt x="500" y="97"/>
                  </a:lnTo>
                  <a:close/>
                </a:path>
              </a:pathLst>
            </a:custGeom>
            <a:solidFill>
              <a:srgbClr val="E8E0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3" name="Freeform 102"/>
            <p:cNvSpPr>
              <a:spLocks/>
            </p:cNvSpPr>
            <p:nvPr/>
          </p:nvSpPr>
          <p:spPr bwMode="auto">
            <a:xfrm>
              <a:off x="4375616" y="3581437"/>
              <a:ext cx="873848" cy="41177"/>
            </a:xfrm>
            <a:custGeom>
              <a:avLst/>
              <a:gdLst>
                <a:gd name="T0" fmla="*/ 2147483647 w 1150"/>
                <a:gd name="T1" fmla="*/ 2147483647 h 73"/>
                <a:gd name="T2" fmla="*/ 2147483647 w 1150"/>
                <a:gd name="T3" fmla="*/ 2147483647 h 73"/>
                <a:gd name="T4" fmla="*/ 2147483647 w 1150"/>
                <a:gd name="T5" fmla="*/ 0 h 73"/>
                <a:gd name="T6" fmla="*/ 0 w 1150"/>
                <a:gd name="T7" fmla="*/ 0 h 73"/>
                <a:gd name="T8" fmla="*/ 0 w 1150"/>
                <a:gd name="T9" fmla="*/ 2147483647 h 73"/>
                <a:gd name="T10" fmla="*/ 2147483647 w 1150"/>
                <a:gd name="T11" fmla="*/ 2147483647 h 73"/>
                <a:gd name="T12" fmla="*/ 2147483647 w 1150"/>
                <a:gd name="T13" fmla="*/ 2147483647 h 73"/>
                <a:gd name="T14" fmla="*/ 2147483647 w 1150"/>
                <a:gd name="T15" fmla="*/ 2147483647 h 73"/>
                <a:gd name="T16" fmla="*/ 2147483647 w 1150"/>
                <a:gd name="T17" fmla="*/ 2147483647 h 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50"/>
                <a:gd name="T28" fmla="*/ 0 h 73"/>
                <a:gd name="T29" fmla="*/ 1150 w 1150"/>
                <a:gd name="T30" fmla="*/ 73 h 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50" h="73">
                  <a:moveTo>
                    <a:pt x="1093" y="73"/>
                  </a:moveTo>
                  <a:lnTo>
                    <a:pt x="1150" y="73"/>
                  </a:lnTo>
                  <a:lnTo>
                    <a:pt x="1150" y="0"/>
                  </a:lnTo>
                  <a:lnTo>
                    <a:pt x="0" y="0"/>
                  </a:lnTo>
                  <a:lnTo>
                    <a:pt x="0" y="73"/>
                  </a:lnTo>
                  <a:lnTo>
                    <a:pt x="644" y="73"/>
                  </a:lnTo>
                  <a:lnTo>
                    <a:pt x="644" y="19"/>
                  </a:lnTo>
                  <a:lnTo>
                    <a:pt x="1093" y="19"/>
                  </a:lnTo>
                  <a:lnTo>
                    <a:pt x="1093" y="73"/>
                  </a:lnTo>
                  <a:close/>
                </a:path>
              </a:pathLst>
            </a:custGeom>
            <a:solidFill>
              <a:srgbClr val="E8E0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4" name="Freeform 103"/>
            <p:cNvSpPr>
              <a:spLocks/>
            </p:cNvSpPr>
            <p:nvPr/>
          </p:nvSpPr>
          <p:spPr bwMode="auto">
            <a:xfrm>
              <a:off x="4188363" y="3636339"/>
              <a:ext cx="1280324" cy="219611"/>
            </a:xfrm>
            <a:custGeom>
              <a:avLst/>
              <a:gdLst>
                <a:gd name="T0" fmla="*/ 2147483647 w 1681"/>
                <a:gd name="T1" fmla="*/ 2147483647 h 385"/>
                <a:gd name="T2" fmla="*/ 2147483647 w 1681"/>
                <a:gd name="T3" fmla="*/ 0 h 385"/>
                <a:gd name="T4" fmla="*/ 2147483647 w 1681"/>
                <a:gd name="T5" fmla="*/ 0 h 385"/>
                <a:gd name="T6" fmla="*/ 0 w 1681"/>
                <a:gd name="T7" fmla="*/ 2147483647 h 385"/>
                <a:gd name="T8" fmla="*/ 2147483647 w 1681"/>
                <a:gd name="T9" fmla="*/ 2147483647 h 385"/>
                <a:gd name="T10" fmla="*/ 2147483647 w 1681"/>
                <a:gd name="T11" fmla="*/ 2147483647 h 385"/>
                <a:gd name="T12" fmla="*/ 2147483647 w 1681"/>
                <a:gd name="T13" fmla="*/ 2147483647 h 3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81"/>
                <a:gd name="T22" fmla="*/ 0 h 385"/>
                <a:gd name="T23" fmla="*/ 1681 w 1681"/>
                <a:gd name="T24" fmla="*/ 385 h 38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81" h="385">
                  <a:moveTo>
                    <a:pt x="1681" y="341"/>
                  </a:moveTo>
                  <a:lnTo>
                    <a:pt x="1604" y="0"/>
                  </a:lnTo>
                  <a:lnTo>
                    <a:pt x="79" y="0"/>
                  </a:lnTo>
                  <a:lnTo>
                    <a:pt x="0" y="341"/>
                  </a:lnTo>
                  <a:lnTo>
                    <a:pt x="20" y="385"/>
                  </a:lnTo>
                  <a:lnTo>
                    <a:pt x="1661" y="385"/>
                  </a:lnTo>
                  <a:lnTo>
                    <a:pt x="1681" y="341"/>
                  </a:lnTo>
                  <a:close/>
                </a:path>
              </a:pathLst>
            </a:custGeom>
            <a:solidFill>
              <a:srgbClr val="E8E0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5" name="Freeform 104"/>
            <p:cNvSpPr>
              <a:spLocks/>
            </p:cNvSpPr>
            <p:nvPr/>
          </p:nvSpPr>
          <p:spPr bwMode="auto">
            <a:xfrm>
              <a:off x="4434228" y="3063291"/>
              <a:ext cx="756624" cy="384319"/>
            </a:xfrm>
            <a:custGeom>
              <a:avLst/>
              <a:gdLst>
                <a:gd name="T0" fmla="*/ 2147483647 w 993"/>
                <a:gd name="T1" fmla="*/ 2147483647 h 672"/>
                <a:gd name="T2" fmla="*/ 2147483647 w 993"/>
                <a:gd name="T3" fmla="*/ 2147483647 h 672"/>
                <a:gd name="T4" fmla="*/ 2147483647 w 993"/>
                <a:gd name="T5" fmla="*/ 2147483647 h 672"/>
                <a:gd name="T6" fmla="*/ 2147483647 w 993"/>
                <a:gd name="T7" fmla="*/ 2147483647 h 672"/>
                <a:gd name="T8" fmla="*/ 2147483647 w 993"/>
                <a:gd name="T9" fmla="*/ 2147483647 h 672"/>
                <a:gd name="T10" fmla="*/ 2147483647 w 993"/>
                <a:gd name="T11" fmla="*/ 2147483647 h 672"/>
                <a:gd name="T12" fmla="*/ 2147483647 w 993"/>
                <a:gd name="T13" fmla="*/ 2147483647 h 672"/>
                <a:gd name="T14" fmla="*/ 2147483647 w 993"/>
                <a:gd name="T15" fmla="*/ 2147483647 h 672"/>
                <a:gd name="T16" fmla="*/ 2147483647 w 993"/>
                <a:gd name="T17" fmla="*/ 2147483647 h 672"/>
                <a:gd name="T18" fmla="*/ 0 w 993"/>
                <a:gd name="T19" fmla="*/ 2147483647 h 672"/>
                <a:gd name="T20" fmla="*/ 0 w 993"/>
                <a:gd name="T21" fmla="*/ 2147483647 h 672"/>
                <a:gd name="T22" fmla="*/ 2147483647 w 993"/>
                <a:gd name="T23" fmla="*/ 2147483647 h 672"/>
                <a:gd name="T24" fmla="*/ 2147483647 w 993"/>
                <a:gd name="T25" fmla="*/ 2147483647 h 672"/>
                <a:gd name="T26" fmla="*/ 2147483647 w 993"/>
                <a:gd name="T27" fmla="*/ 2147483647 h 672"/>
                <a:gd name="T28" fmla="*/ 2147483647 w 993"/>
                <a:gd name="T29" fmla="*/ 2147483647 h 672"/>
                <a:gd name="T30" fmla="*/ 2147483647 w 993"/>
                <a:gd name="T31" fmla="*/ 2147483647 h 672"/>
                <a:gd name="T32" fmla="*/ 2147483647 w 993"/>
                <a:gd name="T33" fmla="*/ 2147483647 h 672"/>
                <a:gd name="T34" fmla="*/ 2147483647 w 993"/>
                <a:gd name="T35" fmla="*/ 2147483647 h 672"/>
                <a:gd name="T36" fmla="*/ 2147483647 w 993"/>
                <a:gd name="T37" fmla="*/ 0 h 672"/>
                <a:gd name="T38" fmla="*/ 2147483647 w 993"/>
                <a:gd name="T39" fmla="*/ 0 h 672"/>
                <a:gd name="T40" fmla="*/ 2147483647 w 993"/>
                <a:gd name="T41" fmla="*/ 2147483647 h 672"/>
                <a:gd name="T42" fmla="*/ 2147483647 w 993"/>
                <a:gd name="T43" fmla="*/ 2147483647 h 672"/>
                <a:gd name="T44" fmla="*/ 2147483647 w 993"/>
                <a:gd name="T45" fmla="*/ 2147483647 h 672"/>
                <a:gd name="T46" fmla="*/ 2147483647 w 993"/>
                <a:gd name="T47" fmla="*/ 2147483647 h 672"/>
                <a:gd name="T48" fmla="*/ 2147483647 w 993"/>
                <a:gd name="T49" fmla="*/ 2147483647 h 672"/>
                <a:gd name="T50" fmla="*/ 2147483647 w 993"/>
                <a:gd name="T51" fmla="*/ 2147483647 h 672"/>
                <a:gd name="T52" fmla="*/ 2147483647 w 993"/>
                <a:gd name="T53" fmla="*/ 2147483647 h 672"/>
                <a:gd name="T54" fmla="*/ 2147483647 w 993"/>
                <a:gd name="T55" fmla="*/ 2147483647 h 672"/>
                <a:gd name="T56" fmla="*/ 2147483647 w 993"/>
                <a:gd name="T57" fmla="*/ 2147483647 h 672"/>
                <a:gd name="T58" fmla="*/ 2147483647 w 993"/>
                <a:gd name="T59" fmla="*/ 2147483647 h 672"/>
                <a:gd name="T60" fmla="*/ 2147483647 w 993"/>
                <a:gd name="T61" fmla="*/ 2147483647 h 672"/>
                <a:gd name="T62" fmla="*/ 2147483647 w 993"/>
                <a:gd name="T63" fmla="*/ 2147483647 h 672"/>
                <a:gd name="T64" fmla="*/ 2147483647 w 993"/>
                <a:gd name="T65" fmla="*/ 2147483647 h 672"/>
                <a:gd name="T66" fmla="*/ 2147483647 w 993"/>
                <a:gd name="T67" fmla="*/ 2147483647 h 672"/>
                <a:gd name="T68" fmla="*/ 2147483647 w 993"/>
                <a:gd name="T69" fmla="*/ 2147483647 h 672"/>
                <a:gd name="T70" fmla="*/ 2147483647 w 993"/>
                <a:gd name="T71" fmla="*/ 2147483647 h 672"/>
                <a:gd name="T72" fmla="*/ 2147483647 w 993"/>
                <a:gd name="T73" fmla="*/ 2147483647 h 67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93"/>
                <a:gd name="T112" fmla="*/ 0 h 672"/>
                <a:gd name="T113" fmla="*/ 993 w 993"/>
                <a:gd name="T114" fmla="*/ 672 h 67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93" h="672">
                  <a:moveTo>
                    <a:pt x="929" y="672"/>
                  </a:moveTo>
                  <a:lnTo>
                    <a:pt x="66" y="672"/>
                  </a:lnTo>
                  <a:lnTo>
                    <a:pt x="49" y="671"/>
                  </a:lnTo>
                  <a:lnTo>
                    <a:pt x="36" y="667"/>
                  </a:lnTo>
                  <a:lnTo>
                    <a:pt x="24" y="662"/>
                  </a:lnTo>
                  <a:lnTo>
                    <a:pt x="15" y="655"/>
                  </a:lnTo>
                  <a:lnTo>
                    <a:pt x="8" y="644"/>
                  </a:lnTo>
                  <a:lnTo>
                    <a:pt x="4" y="634"/>
                  </a:lnTo>
                  <a:lnTo>
                    <a:pt x="1" y="622"/>
                  </a:lnTo>
                  <a:lnTo>
                    <a:pt x="0" y="608"/>
                  </a:lnTo>
                  <a:lnTo>
                    <a:pt x="0" y="65"/>
                  </a:lnTo>
                  <a:lnTo>
                    <a:pt x="1" y="51"/>
                  </a:lnTo>
                  <a:lnTo>
                    <a:pt x="4" y="38"/>
                  </a:lnTo>
                  <a:lnTo>
                    <a:pt x="8" y="28"/>
                  </a:lnTo>
                  <a:lnTo>
                    <a:pt x="15" y="18"/>
                  </a:lnTo>
                  <a:lnTo>
                    <a:pt x="24" y="11"/>
                  </a:lnTo>
                  <a:lnTo>
                    <a:pt x="36" y="5"/>
                  </a:lnTo>
                  <a:lnTo>
                    <a:pt x="49" y="2"/>
                  </a:lnTo>
                  <a:lnTo>
                    <a:pt x="66" y="0"/>
                  </a:lnTo>
                  <a:lnTo>
                    <a:pt x="929" y="0"/>
                  </a:lnTo>
                  <a:lnTo>
                    <a:pt x="945" y="2"/>
                  </a:lnTo>
                  <a:lnTo>
                    <a:pt x="959" y="5"/>
                  </a:lnTo>
                  <a:lnTo>
                    <a:pt x="969" y="11"/>
                  </a:lnTo>
                  <a:lnTo>
                    <a:pt x="978" y="18"/>
                  </a:lnTo>
                  <a:lnTo>
                    <a:pt x="986" y="28"/>
                  </a:lnTo>
                  <a:lnTo>
                    <a:pt x="990" y="38"/>
                  </a:lnTo>
                  <a:lnTo>
                    <a:pt x="992" y="51"/>
                  </a:lnTo>
                  <a:lnTo>
                    <a:pt x="993" y="65"/>
                  </a:lnTo>
                  <a:lnTo>
                    <a:pt x="993" y="608"/>
                  </a:lnTo>
                  <a:lnTo>
                    <a:pt x="992" y="622"/>
                  </a:lnTo>
                  <a:lnTo>
                    <a:pt x="990" y="634"/>
                  </a:lnTo>
                  <a:lnTo>
                    <a:pt x="986" y="644"/>
                  </a:lnTo>
                  <a:lnTo>
                    <a:pt x="978" y="655"/>
                  </a:lnTo>
                  <a:lnTo>
                    <a:pt x="969" y="662"/>
                  </a:lnTo>
                  <a:lnTo>
                    <a:pt x="959" y="667"/>
                  </a:lnTo>
                  <a:lnTo>
                    <a:pt x="945" y="671"/>
                  </a:lnTo>
                  <a:lnTo>
                    <a:pt x="929" y="672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6" name="Rectangle 105"/>
            <p:cNvSpPr>
              <a:spLocks noChangeArrowheads="1"/>
            </p:cNvSpPr>
            <p:nvPr/>
          </p:nvSpPr>
          <p:spPr bwMode="auto">
            <a:xfrm>
              <a:off x="5112449" y="3472775"/>
              <a:ext cx="79164" cy="17157"/>
            </a:xfrm>
            <a:prstGeom prst="rect">
              <a:avLst/>
            </a:prstGeom>
            <a:solidFill>
              <a:srgbClr val="D80C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en-US"/>
            </a:p>
          </p:txBody>
        </p:sp>
        <p:sp>
          <p:nvSpPr>
            <p:cNvPr id="23587" name="Rectangle 106"/>
            <p:cNvSpPr>
              <a:spLocks noChangeArrowheads="1"/>
            </p:cNvSpPr>
            <p:nvPr/>
          </p:nvSpPr>
          <p:spPr bwMode="auto">
            <a:xfrm>
              <a:off x="4406064" y="3592875"/>
              <a:ext cx="12179" cy="29739"/>
            </a:xfrm>
            <a:prstGeom prst="rect">
              <a:avLst/>
            </a:pr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en-US"/>
            </a:p>
          </p:txBody>
        </p:sp>
        <p:sp>
          <p:nvSpPr>
            <p:cNvPr id="23588" name="Rectangle 107"/>
            <p:cNvSpPr>
              <a:spLocks noChangeArrowheads="1"/>
            </p:cNvSpPr>
            <p:nvPr/>
          </p:nvSpPr>
          <p:spPr bwMode="auto">
            <a:xfrm>
              <a:off x="4448691" y="3592875"/>
              <a:ext cx="13701" cy="29739"/>
            </a:xfrm>
            <a:prstGeom prst="rect">
              <a:avLst/>
            </a:pr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en-US"/>
            </a:p>
          </p:txBody>
        </p:sp>
        <p:sp>
          <p:nvSpPr>
            <p:cNvPr id="23589" name="Rectangle 108"/>
            <p:cNvSpPr>
              <a:spLocks noChangeArrowheads="1"/>
            </p:cNvSpPr>
            <p:nvPr/>
          </p:nvSpPr>
          <p:spPr bwMode="auto">
            <a:xfrm>
              <a:off x="4491317" y="3592875"/>
              <a:ext cx="13701" cy="29739"/>
            </a:xfrm>
            <a:prstGeom prst="rect">
              <a:avLst/>
            </a:pr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en-US"/>
            </a:p>
          </p:txBody>
        </p:sp>
        <p:sp>
          <p:nvSpPr>
            <p:cNvPr id="23590" name="Rectangle 109"/>
            <p:cNvSpPr>
              <a:spLocks noChangeArrowheads="1"/>
            </p:cNvSpPr>
            <p:nvPr/>
          </p:nvSpPr>
          <p:spPr bwMode="auto">
            <a:xfrm>
              <a:off x="4533944" y="3592875"/>
              <a:ext cx="13701" cy="29739"/>
            </a:xfrm>
            <a:prstGeom prst="rect">
              <a:avLst/>
            </a:pr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en-US"/>
            </a:p>
          </p:txBody>
        </p:sp>
        <p:sp>
          <p:nvSpPr>
            <p:cNvPr id="23591" name="Rectangle 110"/>
            <p:cNvSpPr>
              <a:spLocks noChangeArrowheads="1"/>
            </p:cNvSpPr>
            <p:nvPr/>
          </p:nvSpPr>
          <p:spPr bwMode="auto">
            <a:xfrm>
              <a:off x="4578093" y="3592875"/>
              <a:ext cx="12179" cy="29739"/>
            </a:xfrm>
            <a:prstGeom prst="rect">
              <a:avLst/>
            </a:pr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en-US"/>
            </a:p>
          </p:txBody>
        </p:sp>
        <p:sp>
          <p:nvSpPr>
            <p:cNvPr id="23592" name="Rectangle 111"/>
            <p:cNvSpPr>
              <a:spLocks noChangeArrowheads="1"/>
            </p:cNvSpPr>
            <p:nvPr/>
          </p:nvSpPr>
          <p:spPr bwMode="auto">
            <a:xfrm>
              <a:off x="4620720" y="3592875"/>
              <a:ext cx="13701" cy="29739"/>
            </a:xfrm>
            <a:prstGeom prst="rect">
              <a:avLst/>
            </a:pr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en-US"/>
            </a:p>
          </p:txBody>
        </p:sp>
        <p:sp>
          <p:nvSpPr>
            <p:cNvPr id="23593" name="Freeform 112"/>
            <p:cNvSpPr>
              <a:spLocks/>
            </p:cNvSpPr>
            <p:nvPr/>
          </p:nvSpPr>
          <p:spPr bwMode="auto">
            <a:xfrm>
              <a:off x="5217494" y="3704968"/>
              <a:ext cx="53283" cy="122387"/>
            </a:xfrm>
            <a:custGeom>
              <a:avLst/>
              <a:gdLst>
                <a:gd name="T0" fmla="*/ 2147483647 w 69"/>
                <a:gd name="T1" fmla="*/ 2147483647 h 214"/>
                <a:gd name="T2" fmla="*/ 2147483647 w 69"/>
                <a:gd name="T3" fmla="*/ 0 h 214"/>
                <a:gd name="T4" fmla="*/ 0 w 69"/>
                <a:gd name="T5" fmla="*/ 2147483647 h 214"/>
                <a:gd name="T6" fmla="*/ 2147483647 w 69"/>
                <a:gd name="T7" fmla="*/ 2147483647 h 214"/>
                <a:gd name="T8" fmla="*/ 2147483647 w 69"/>
                <a:gd name="T9" fmla="*/ 2147483647 h 2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"/>
                <a:gd name="T16" fmla="*/ 0 h 214"/>
                <a:gd name="T17" fmla="*/ 69 w 69"/>
                <a:gd name="T18" fmla="*/ 214 h 2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" h="214">
                  <a:moveTo>
                    <a:pt x="69" y="214"/>
                  </a:moveTo>
                  <a:lnTo>
                    <a:pt x="20" y="0"/>
                  </a:lnTo>
                  <a:lnTo>
                    <a:pt x="0" y="18"/>
                  </a:lnTo>
                  <a:lnTo>
                    <a:pt x="45" y="214"/>
                  </a:lnTo>
                  <a:lnTo>
                    <a:pt x="69" y="214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4" name="Freeform 113"/>
            <p:cNvSpPr>
              <a:spLocks/>
            </p:cNvSpPr>
            <p:nvPr/>
          </p:nvSpPr>
          <p:spPr bwMode="auto">
            <a:xfrm>
              <a:off x="5275344" y="3704968"/>
              <a:ext cx="53283" cy="122387"/>
            </a:xfrm>
            <a:custGeom>
              <a:avLst/>
              <a:gdLst>
                <a:gd name="T0" fmla="*/ 2147483647 w 70"/>
                <a:gd name="T1" fmla="*/ 2147483647 h 214"/>
                <a:gd name="T2" fmla="*/ 2147483647 w 70"/>
                <a:gd name="T3" fmla="*/ 0 h 214"/>
                <a:gd name="T4" fmla="*/ 0 w 70"/>
                <a:gd name="T5" fmla="*/ 2147483647 h 214"/>
                <a:gd name="T6" fmla="*/ 2147483647 w 70"/>
                <a:gd name="T7" fmla="*/ 2147483647 h 214"/>
                <a:gd name="T8" fmla="*/ 2147483647 w 70"/>
                <a:gd name="T9" fmla="*/ 2147483647 h 2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"/>
                <a:gd name="T16" fmla="*/ 0 h 214"/>
                <a:gd name="T17" fmla="*/ 70 w 70"/>
                <a:gd name="T18" fmla="*/ 214 h 2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" h="214">
                  <a:moveTo>
                    <a:pt x="70" y="214"/>
                  </a:moveTo>
                  <a:lnTo>
                    <a:pt x="20" y="0"/>
                  </a:lnTo>
                  <a:lnTo>
                    <a:pt x="0" y="18"/>
                  </a:lnTo>
                  <a:lnTo>
                    <a:pt x="44" y="214"/>
                  </a:lnTo>
                  <a:lnTo>
                    <a:pt x="70" y="214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5" name="Freeform 114"/>
            <p:cNvSpPr>
              <a:spLocks/>
            </p:cNvSpPr>
            <p:nvPr/>
          </p:nvSpPr>
          <p:spPr bwMode="auto">
            <a:xfrm>
              <a:off x="5333195" y="3704968"/>
              <a:ext cx="53283" cy="122387"/>
            </a:xfrm>
            <a:custGeom>
              <a:avLst/>
              <a:gdLst>
                <a:gd name="T0" fmla="*/ 2147483647 w 70"/>
                <a:gd name="T1" fmla="*/ 2147483647 h 214"/>
                <a:gd name="T2" fmla="*/ 2147483647 w 70"/>
                <a:gd name="T3" fmla="*/ 0 h 214"/>
                <a:gd name="T4" fmla="*/ 0 w 70"/>
                <a:gd name="T5" fmla="*/ 2147483647 h 214"/>
                <a:gd name="T6" fmla="*/ 2147483647 w 70"/>
                <a:gd name="T7" fmla="*/ 2147483647 h 214"/>
                <a:gd name="T8" fmla="*/ 2147483647 w 70"/>
                <a:gd name="T9" fmla="*/ 2147483647 h 2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"/>
                <a:gd name="T16" fmla="*/ 0 h 214"/>
                <a:gd name="T17" fmla="*/ 70 w 70"/>
                <a:gd name="T18" fmla="*/ 214 h 2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" h="214">
                  <a:moveTo>
                    <a:pt x="70" y="214"/>
                  </a:moveTo>
                  <a:lnTo>
                    <a:pt x="20" y="0"/>
                  </a:lnTo>
                  <a:lnTo>
                    <a:pt x="0" y="18"/>
                  </a:lnTo>
                  <a:lnTo>
                    <a:pt x="46" y="214"/>
                  </a:lnTo>
                  <a:lnTo>
                    <a:pt x="70" y="214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6" name="Freeform 115"/>
            <p:cNvSpPr>
              <a:spLocks/>
            </p:cNvSpPr>
            <p:nvPr/>
          </p:nvSpPr>
          <p:spPr bwMode="auto">
            <a:xfrm>
              <a:off x="4294930" y="3726700"/>
              <a:ext cx="879937" cy="11438"/>
            </a:xfrm>
            <a:custGeom>
              <a:avLst/>
              <a:gdLst>
                <a:gd name="T0" fmla="*/ 2147483647 w 1157"/>
                <a:gd name="T1" fmla="*/ 0 h 22"/>
                <a:gd name="T2" fmla="*/ 2147483647 w 1157"/>
                <a:gd name="T3" fmla="*/ 0 h 22"/>
                <a:gd name="T4" fmla="*/ 0 w 1157"/>
                <a:gd name="T5" fmla="*/ 2147483647 h 22"/>
                <a:gd name="T6" fmla="*/ 2147483647 w 1157"/>
                <a:gd name="T7" fmla="*/ 2147483647 h 22"/>
                <a:gd name="T8" fmla="*/ 2147483647 w 1157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7"/>
                <a:gd name="T16" fmla="*/ 0 h 22"/>
                <a:gd name="T17" fmla="*/ 1157 w 1157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7" h="22">
                  <a:moveTo>
                    <a:pt x="1152" y="0"/>
                  </a:moveTo>
                  <a:lnTo>
                    <a:pt x="5" y="0"/>
                  </a:lnTo>
                  <a:lnTo>
                    <a:pt x="0" y="22"/>
                  </a:lnTo>
                  <a:lnTo>
                    <a:pt x="1157" y="22"/>
                  </a:lnTo>
                  <a:lnTo>
                    <a:pt x="1152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7" name="Freeform 116"/>
            <p:cNvSpPr>
              <a:spLocks/>
            </p:cNvSpPr>
            <p:nvPr/>
          </p:nvSpPr>
          <p:spPr bwMode="auto">
            <a:xfrm>
              <a:off x="5220539" y="3726700"/>
              <a:ext cx="179641" cy="11438"/>
            </a:xfrm>
            <a:custGeom>
              <a:avLst/>
              <a:gdLst>
                <a:gd name="T0" fmla="*/ 2147483647 w 234"/>
                <a:gd name="T1" fmla="*/ 0 h 22"/>
                <a:gd name="T2" fmla="*/ 0 w 234"/>
                <a:gd name="T3" fmla="*/ 0 h 22"/>
                <a:gd name="T4" fmla="*/ 2147483647 w 234"/>
                <a:gd name="T5" fmla="*/ 2147483647 h 22"/>
                <a:gd name="T6" fmla="*/ 2147483647 w 234"/>
                <a:gd name="T7" fmla="*/ 2147483647 h 22"/>
                <a:gd name="T8" fmla="*/ 2147483647 w 234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2"/>
                <a:gd name="T17" fmla="*/ 234 w 234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2">
                  <a:moveTo>
                    <a:pt x="230" y="0"/>
                  </a:moveTo>
                  <a:lnTo>
                    <a:pt x="0" y="0"/>
                  </a:lnTo>
                  <a:lnTo>
                    <a:pt x="5" y="22"/>
                  </a:lnTo>
                  <a:lnTo>
                    <a:pt x="234" y="22"/>
                  </a:lnTo>
                  <a:lnTo>
                    <a:pt x="230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8" name="Freeform 117"/>
            <p:cNvSpPr>
              <a:spLocks/>
            </p:cNvSpPr>
            <p:nvPr/>
          </p:nvSpPr>
          <p:spPr bwMode="auto">
            <a:xfrm>
              <a:off x="5232718" y="3764446"/>
              <a:ext cx="178119" cy="12582"/>
            </a:xfrm>
            <a:custGeom>
              <a:avLst/>
              <a:gdLst>
                <a:gd name="T0" fmla="*/ 2147483647 w 234"/>
                <a:gd name="T1" fmla="*/ 2147483647 h 22"/>
                <a:gd name="T2" fmla="*/ 2147483647 w 234"/>
                <a:gd name="T3" fmla="*/ 2147483647 h 22"/>
                <a:gd name="T4" fmla="*/ 0 w 234"/>
                <a:gd name="T5" fmla="*/ 0 h 22"/>
                <a:gd name="T6" fmla="*/ 2147483647 w 234"/>
                <a:gd name="T7" fmla="*/ 0 h 22"/>
                <a:gd name="T8" fmla="*/ 2147483647 w 234"/>
                <a:gd name="T9" fmla="*/ 214748364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2"/>
                <a:gd name="T17" fmla="*/ 234 w 234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2">
                  <a:moveTo>
                    <a:pt x="234" y="22"/>
                  </a:moveTo>
                  <a:lnTo>
                    <a:pt x="5" y="22"/>
                  </a:lnTo>
                  <a:lnTo>
                    <a:pt x="0" y="0"/>
                  </a:lnTo>
                  <a:lnTo>
                    <a:pt x="229" y="0"/>
                  </a:lnTo>
                  <a:lnTo>
                    <a:pt x="234" y="22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9" name="Freeform 118"/>
            <p:cNvSpPr>
              <a:spLocks/>
            </p:cNvSpPr>
            <p:nvPr/>
          </p:nvSpPr>
          <p:spPr bwMode="auto">
            <a:xfrm>
              <a:off x="4281228" y="3764446"/>
              <a:ext cx="905818" cy="12582"/>
            </a:xfrm>
            <a:custGeom>
              <a:avLst/>
              <a:gdLst>
                <a:gd name="T0" fmla="*/ 2147483647 w 1188"/>
                <a:gd name="T1" fmla="*/ 0 h 22"/>
                <a:gd name="T2" fmla="*/ 2147483647 w 1188"/>
                <a:gd name="T3" fmla="*/ 0 h 22"/>
                <a:gd name="T4" fmla="*/ 0 w 1188"/>
                <a:gd name="T5" fmla="*/ 2147483647 h 22"/>
                <a:gd name="T6" fmla="*/ 2147483647 w 1188"/>
                <a:gd name="T7" fmla="*/ 2147483647 h 22"/>
                <a:gd name="T8" fmla="*/ 2147483647 w 1188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88"/>
                <a:gd name="T16" fmla="*/ 0 h 22"/>
                <a:gd name="T17" fmla="*/ 1188 w 1188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88" h="22">
                  <a:moveTo>
                    <a:pt x="1184" y="0"/>
                  </a:moveTo>
                  <a:lnTo>
                    <a:pt x="6" y="0"/>
                  </a:lnTo>
                  <a:lnTo>
                    <a:pt x="0" y="22"/>
                  </a:lnTo>
                  <a:lnTo>
                    <a:pt x="1188" y="22"/>
                  </a:lnTo>
                  <a:lnTo>
                    <a:pt x="118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0" name="Freeform 119"/>
            <p:cNvSpPr>
              <a:spLocks/>
            </p:cNvSpPr>
            <p:nvPr/>
          </p:nvSpPr>
          <p:spPr bwMode="auto">
            <a:xfrm>
              <a:off x="4267527" y="3814773"/>
              <a:ext cx="934743" cy="12582"/>
            </a:xfrm>
            <a:custGeom>
              <a:avLst/>
              <a:gdLst>
                <a:gd name="T0" fmla="*/ 2147483647 w 1227"/>
                <a:gd name="T1" fmla="*/ 2147483647 h 21"/>
                <a:gd name="T2" fmla="*/ 0 w 1227"/>
                <a:gd name="T3" fmla="*/ 2147483647 h 21"/>
                <a:gd name="T4" fmla="*/ 2147483647 w 1227"/>
                <a:gd name="T5" fmla="*/ 0 h 21"/>
                <a:gd name="T6" fmla="*/ 2147483647 w 1227"/>
                <a:gd name="T7" fmla="*/ 0 h 21"/>
                <a:gd name="T8" fmla="*/ 2147483647 w 1227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27"/>
                <a:gd name="T16" fmla="*/ 0 h 21"/>
                <a:gd name="T17" fmla="*/ 1227 w 1227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27" h="21">
                  <a:moveTo>
                    <a:pt x="1227" y="21"/>
                  </a:moveTo>
                  <a:lnTo>
                    <a:pt x="0" y="21"/>
                  </a:lnTo>
                  <a:lnTo>
                    <a:pt x="5" y="0"/>
                  </a:lnTo>
                  <a:lnTo>
                    <a:pt x="1222" y="0"/>
                  </a:lnTo>
                  <a:lnTo>
                    <a:pt x="1227" y="21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1" name="Freeform 120"/>
            <p:cNvSpPr>
              <a:spLocks/>
            </p:cNvSpPr>
            <p:nvPr/>
          </p:nvSpPr>
          <p:spPr bwMode="auto">
            <a:xfrm>
              <a:off x="5247941" y="3814773"/>
              <a:ext cx="178119" cy="12582"/>
            </a:xfrm>
            <a:custGeom>
              <a:avLst/>
              <a:gdLst>
                <a:gd name="T0" fmla="*/ 2147483647 w 235"/>
                <a:gd name="T1" fmla="*/ 2147483647 h 21"/>
                <a:gd name="T2" fmla="*/ 2147483647 w 235"/>
                <a:gd name="T3" fmla="*/ 2147483647 h 21"/>
                <a:gd name="T4" fmla="*/ 2147483647 w 235"/>
                <a:gd name="T5" fmla="*/ 0 h 21"/>
                <a:gd name="T6" fmla="*/ 0 w 235"/>
                <a:gd name="T7" fmla="*/ 0 h 21"/>
                <a:gd name="T8" fmla="*/ 2147483647 w 235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1"/>
                <a:gd name="T17" fmla="*/ 235 w 235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1">
                  <a:moveTo>
                    <a:pt x="5" y="21"/>
                  </a:moveTo>
                  <a:lnTo>
                    <a:pt x="235" y="21"/>
                  </a:lnTo>
                  <a:lnTo>
                    <a:pt x="230" y="0"/>
                  </a:lnTo>
                  <a:lnTo>
                    <a:pt x="0" y="0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2" name="Freeform 121"/>
            <p:cNvSpPr>
              <a:spLocks/>
            </p:cNvSpPr>
            <p:nvPr/>
          </p:nvSpPr>
          <p:spPr bwMode="auto">
            <a:xfrm>
              <a:off x="4305587" y="3687811"/>
              <a:ext cx="857101" cy="11438"/>
            </a:xfrm>
            <a:custGeom>
              <a:avLst/>
              <a:gdLst>
                <a:gd name="T0" fmla="*/ 2147483647 w 1127"/>
                <a:gd name="T1" fmla="*/ 0 h 22"/>
                <a:gd name="T2" fmla="*/ 2147483647 w 1127"/>
                <a:gd name="T3" fmla="*/ 0 h 22"/>
                <a:gd name="T4" fmla="*/ 0 w 1127"/>
                <a:gd name="T5" fmla="*/ 2147483647 h 22"/>
                <a:gd name="T6" fmla="*/ 2147483647 w 1127"/>
                <a:gd name="T7" fmla="*/ 2147483647 h 22"/>
                <a:gd name="T8" fmla="*/ 2147483647 w 1127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7"/>
                <a:gd name="T16" fmla="*/ 0 h 22"/>
                <a:gd name="T17" fmla="*/ 1127 w 1127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7" h="22">
                  <a:moveTo>
                    <a:pt x="1122" y="0"/>
                  </a:moveTo>
                  <a:lnTo>
                    <a:pt x="5" y="0"/>
                  </a:lnTo>
                  <a:lnTo>
                    <a:pt x="0" y="22"/>
                  </a:lnTo>
                  <a:lnTo>
                    <a:pt x="1127" y="22"/>
                  </a:lnTo>
                  <a:lnTo>
                    <a:pt x="1122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3" name="Freeform 122"/>
            <p:cNvSpPr>
              <a:spLocks/>
            </p:cNvSpPr>
            <p:nvPr/>
          </p:nvSpPr>
          <p:spPr bwMode="auto">
            <a:xfrm>
              <a:off x="5132240" y="3660359"/>
              <a:ext cx="70030" cy="166996"/>
            </a:xfrm>
            <a:custGeom>
              <a:avLst/>
              <a:gdLst>
                <a:gd name="T0" fmla="*/ 2147483647 w 91"/>
                <a:gd name="T1" fmla="*/ 0 h 291"/>
                <a:gd name="T2" fmla="*/ 2147483647 w 91"/>
                <a:gd name="T3" fmla="*/ 2147483647 h 291"/>
                <a:gd name="T4" fmla="*/ 2147483647 w 91"/>
                <a:gd name="T5" fmla="*/ 2147483647 h 291"/>
                <a:gd name="T6" fmla="*/ 0 w 91"/>
                <a:gd name="T7" fmla="*/ 0 h 291"/>
                <a:gd name="T8" fmla="*/ 2147483647 w 91"/>
                <a:gd name="T9" fmla="*/ 0 h 2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1"/>
                <a:gd name="T16" fmla="*/ 0 h 291"/>
                <a:gd name="T17" fmla="*/ 91 w 91"/>
                <a:gd name="T18" fmla="*/ 291 h 2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1" h="291">
                  <a:moveTo>
                    <a:pt x="25" y="0"/>
                  </a:moveTo>
                  <a:lnTo>
                    <a:pt x="91" y="291"/>
                  </a:lnTo>
                  <a:lnTo>
                    <a:pt x="67" y="291"/>
                  </a:lnTo>
                  <a:lnTo>
                    <a:pt x="0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4" name="Freeform 123"/>
            <p:cNvSpPr>
              <a:spLocks/>
            </p:cNvSpPr>
            <p:nvPr/>
          </p:nvSpPr>
          <p:spPr bwMode="auto">
            <a:xfrm>
              <a:off x="5078957" y="3660359"/>
              <a:ext cx="24358" cy="27451"/>
            </a:xfrm>
            <a:custGeom>
              <a:avLst/>
              <a:gdLst>
                <a:gd name="T0" fmla="*/ 2147483647 w 33"/>
                <a:gd name="T1" fmla="*/ 0 h 47"/>
                <a:gd name="T2" fmla="*/ 2147483647 w 33"/>
                <a:gd name="T3" fmla="*/ 2147483647 h 47"/>
                <a:gd name="T4" fmla="*/ 2147483647 w 33"/>
                <a:gd name="T5" fmla="*/ 2147483647 h 47"/>
                <a:gd name="T6" fmla="*/ 0 w 33"/>
                <a:gd name="T7" fmla="*/ 0 h 47"/>
                <a:gd name="T8" fmla="*/ 2147483647 w 33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47"/>
                <a:gd name="T17" fmla="*/ 33 w 33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47">
                  <a:moveTo>
                    <a:pt x="24" y="0"/>
                  </a:moveTo>
                  <a:lnTo>
                    <a:pt x="33" y="47"/>
                  </a:lnTo>
                  <a:lnTo>
                    <a:pt x="9" y="47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5" name="Freeform 124"/>
            <p:cNvSpPr>
              <a:spLocks/>
            </p:cNvSpPr>
            <p:nvPr/>
          </p:nvSpPr>
          <p:spPr bwMode="auto">
            <a:xfrm>
              <a:off x="5024151" y="3660359"/>
              <a:ext cx="24358" cy="27451"/>
            </a:xfrm>
            <a:custGeom>
              <a:avLst/>
              <a:gdLst>
                <a:gd name="T0" fmla="*/ 2147483647 w 32"/>
                <a:gd name="T1" fmla="*/ 0 h 47"/>
                <a:gd name="T2" fmla="*/ 2147483647 w 32"/>
                <a:gd name="T3" fmla="*/ 2147483647 h 47"/>
                <a:gd name="T4" fmla="*/ 2147483647 w 32"/>
                <a:gd name="T5" fmla="*/ 2147483647 h 47"/>
                <a:gd name="T6" fmla="*/ 0 w 32"/>
                <a:gd name="T7" fmla="*/ 0 h 47"/>
                <a:gd name="T8" fmla="*/ 2147483647 w 32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7"/>
                <a:gd name="T17" fmla="*/ 32 w 32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7">
                  <a:moveTo>
                    <a:pt x="24" y="0"/>
                  </a:moveTo>
                  <a:lnTo>
                    <a:pt x="32" y="47"/>
                  </a:lnTo>
                  <a:lnTo>
                    <a:pt x="8" y="47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6" name="Freeform 125"/>
            <p:cNvSpPr>
              <a:spLocks/>
            </p:cNvSpPr>
            <p:nvPr/>
          </p:nvSpPr>
          <p:spPr bwMode="auto">
            <a:xfrm>
              <a:off x="4969345" y="3660359"/>
              <a:ext cx="24358" cy="27451"/>
            </a:xfrm>
            <a:custGeom>
              <a:avLst/>
              <a:gdLst>
                <a:gd name="T0" fmla="*/ 2147483647 w 32"/>
                <a:gd name="T1" fmla="*/ 0 h 47"/>
                <a:gd name="T2" fmla="*/ 2147483647 w 32"/>
                <a:gd name="T3" fmla="*/ 2147483647 h 47"/>
                <a:gd name="T4" fmla="*/ 2147483647 w 32"/>
                <a:gd name="T5" fmla="*/ 2147483647 h 47"/>
                <a:gd name="T6" fmla="*/ 0 w 32"/>
                <a:gd name="T7" fmla="*/ 0 h 47"/>
                <a:gd name="T8" fmla="*/ 2147483647 w 32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7"/>
                <a:gd name="T17" fmla="*/ 32 w 32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7">
                  <a:moveTo>
                    <a:pt x="24" y="0"/>
                  </a:moveTo>
                  <a:lnTo>
                    <a:pt x="32" y="47"/>
                  </a:lnTo>
                  <a:lnTo>
                    <a:pt x="8" y="47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7" name="Freeform 126"/>
            <p:cNvSpPr>
              <a:spLocks/>
            </p:cNvSpPr>
            <p:nvPr/>
          </p:nvSpPr>
          <p:spPr bwMode="auto">
            <a:xfrm>
              <a:off x="4916062" y="3660359"/>
              <a:ext cx="21313" cy="27451"/>
            </a:xfrm>
            <a:custGeom>
              <a:avLst/>
              <a:gdLst>
                <a:gd name="T0" fmla="*/ 2147483647 w 29"/>
                <a:gd name="T1" fmla="*/ 0 h 47"/>
                <a:gd name="T2" fmla="*/ 2147483647 w 29"/>
                <a:gd name="T3" fmla="*/ 2147483647 h 47"/>
                <a:gd name="T4" fmla="*/ 2147483647 w 29"/>
                <a:gd name="T5" fmla="*/ 2147483647 h 47"/>
                <a:gd name="T6" fmla="*/ 0 w 29"/>
                <a:gd name="T7" fmla="*/ 0 h 47"/>
                <a:gd name="T8" fmla="*/ 2147483647 w 29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47"/>
                <a:gd name="T17" fmla="*/ 29 w 29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47">
                  <a:moveTo>
                    <a:pt x="23" y="0"/>
                  </a:moveTo>
                  <a:lnTo>
                    <a:pt x="29" y="47"/>
                  </a:lnTo>
                  <a:lnTo>
                    <a:pt x="5" y="47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8" name="Freeform 127"/>
            <p:cNvSpPr>
              <a:spLocks/>
            </p:cNvSpPr>
            <p:nvPr/>
          </p:nvSpPr>
          <p:spPr bwMode="auto">
            <a:xfrm>
              <a:off x="4861256" y="3660359"/>
              <a:ext cx="19791" cy="27451"/>
            </a:xfrm>
            <a:custGeom>
              <a:avLst/>
              <a:gdLst>
                <a:gd name="T0" fmla="*/ 2147483647 w 27"/>
                <a:gd name="T1" fmla="*/ 0 h 47"/>
                <a:gd name="T2" fmla="*/ 2147483647 w 27"/>
                <a:gd name="T3" fmla="*/ 2147483647 h 47"/>
                <a:gd name="T4" fmla="*/ 2147483647 w 27"/>
                <a:gd name="T5" fmla="*/ 2147483647 h 47"/>
                <a:gd name="T6" fmla="*/ 0 w 27"/>
                <a:gd name="T7" fmla="*/ 0 h 47"/>
                <a:gd name="T8" fmla="*/ 2147483647 w 27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7"/>
                <a:gd name="T17" fmla="*/ 27 w 27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7">
                  <a:moveTo>
                    <a:pt x="23" y="0"/>
                  </a:moveTo>
                  <a:lnTo>
                    <a:pt x="27" y="47"/>
                  </a:lnTo>
                  <a:lnTo>
                    <a:pt x="3" y="47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9" name="Freeform 128"/>
            <p:cNvSpPr>
              <a:spLocks/>
            </p:cNvSpPr>
            <p:nvPr/>
          </p:nvSpPr>
          <p:spPr bwMode="auto">
            <a:xfrm>
              <a:off x="4807973" y="3660359"/>
              <a:ext cx="18269" cy="27451"/>
            </a:xfrm>
            <a:custGeom>
              <a:avLst/>
              <a:gdLst>
                <a:gd name="T0" fmla="*/ 2147483647 w 25"/>
                <a:gd name="T1" fmla="*/ 0 h 47"/>
                <a:gd name="T2" fmla="*/ 2147483647 w 25"/>
                <a:gd name="T3" fmla="*/ 2147483647 h 47"/>
                <a:gd name="T4" fmla="*/ 0 w 25"/>
                <a:gd name="T5" fmla="*/ 2147483647 h 47"/>
                <a:gd name="T6" fmla="*/ 0 w 25"/>
                <a:gd name="T7" fmla="*/ 0 h 47"/>
                <a:gd name="T8" fmla="*/ 2147483647 w 25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47"/>
                <a:gd name="T17" fmla="*/ 25 w 25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47">
                  <a:moveTo>
                    <a:pt x="24" y="0"/>
                  </a:moveTo>
                  <a:lnTo>
                    <a:pt x="25" y="47"/>
                  </a:lnTo>
                  <a:lnTo>
                    <a:pt x="1" y="47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0" name="Freeform 129"/>
            <p:cNvSpPr>
              <a:spLocks/>
            </p:cNvSpPr>
            <p:nvPr/>
          </p:nvSpPr>
          <p:spPr bwMode="auto">
            <a:xfrm>
              <a:off x="4753167" y="3660359"/>
              <a:ext cx="18269" cy="27451"/>
            </a:xfrm>
            <a:custGeom>
              <a:avLst/>
              <a:gdLst>
                <a:gd name="T0" fmla="*/ 2147483647 w 24"/>
                <a:gd name="T1" fmla="*/ 0 h 47"/>
                <a:gd name="T2" fmla="*/ 2147483647 w 24"/>
                <a:gd name="T3" fmla="*/ 2147483647 h 47"/>
                <a:gd name="T4" fmla="*/ 0 w 24"/>
                <a:gd name="T5" fmla="*/ 2147483647 h 47"/>
                <a:gd name="T6" fmla="*/ 0 w 24"/>
                <a:gd name="T7" fmla="*/ 0 h 47"/>
                <a:gd name="T8" fmla="*/ 2147483647 w 24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47"/>
                <a:gd name="T17" fmla="*/ 24 w 24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47">
                  <a:moveTo>
                    <a:pt x="24" y="0"/>
                  </a:moveTo>
                  <a:lnTo>
                    <a:pt x="23" y="47"/>
                  </a:lnTo>
                  <a:lnTo>
                    <a:pt x="0" y="47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1" name="Rectangle 130"/>
            <p:cNvSpPr>
              <a:spLocks noChangeArrowheads="1"/>
            </p:cNvSpPr>
            <p:nvPr/>
          </p:nvSpPr>
          <p:spPr bwMode="auto">
            <a:xfrm>
              <a:off x="4699884" y="3660359"/>
              <a:ext cx="16746" cy="27451"/>
            </a:xfrm>
            <a:prstGeom prst="rect">
              <a:avLst/>
            </a:pr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en-US"/>
            </a:p>
          </p:txBody>
        </p:sp>
        <p:sp>
          <p:nvSpPr>
            <p:cNvPr id="23612" name="Freeform 131"/>
            <p:cNvSpPr>
              <a:spLocks/>
            </p:cNvSpPr>
            <p:nvPr/>
          </p:nvSpPr>
          <p:spPr bwMode="auto">
            <a:xfrm>
              <a:off x="4642033" y="3660359"/>
              <a:ext cx="19791" cy="27451"/>
            </a:xfrm>
            <a:custGeom>
              <a:avLst/>
              <a:gdLst>
                <a:gd name="T0" fmla="*/ 2147483647 w 26"/>
                <a:gd name="T1" fmla="*/ 0 h 47"/>
                <a:gd name="T2" fmla="*/ 2147483647 w 26"/>
                <a:gd name="T3" fmla="*/ 2147483647 h 47"/>
                <a:gd name="T4" fmla="*/ 0 w 26"/>
                <a:gd name="T5" fmla="*/ 2147483647 h 47"/>
                <a:gd name="T6" fmla="*/ 2147483647 w 26"/>
                <a:gd name="T7" fmla="*/ 0 h 47"/>
                <a:gd name="T8" fmla="*/ 2147483647 w 26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47"/>
                <a:gd name="T17" fmla="*/ 26 w 26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47">
                  <a:moveTo>
                    <a:pt x="26" y="0"/>
                  </a:moveTo>
                  <a:lnTo>
                    <a:pt x="23" y="47"/>
                  </a:lnTo>
                  <a:lnTo>
                    <a:pt x="0" y="47"/>
                  </a:lnTo>
                  <a:lnTo>
                    <a:pt x="3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3" name="Freeform 132"/>
            <p:cNvSpPr>
              <a:spLocks/>
            </p:cNvSpPr>
            <p:nvPr/>
          </p:nvSpPr>
          <p:spPr bwMode="auto">
            <a:xfrm>
              <a:off x="4587227" y="3660359"/>
              <a:ext cx="19791" cy="27451"/>
            </a:xfrm>
            <a:custGeom>
              <a:avLst/>
              <a:gdLst>
                <a:gd name="T0" fmla="*/ 2147483647 w 27"/>
                <a:gd name="T1" fmla="*/ 0 h 47"/>
                <a:gd name="T2" fmla="*/ 2147483647 w 27"/>
                <a:gd name="T3" fmla="*/ 2147483647 h 47"/>
                <a:gd name="T4" fmla="*/ 0 w 27"/>
                <a:gd name="T5" fmla="*/ 2147483647 h 47"/>
                <a:gd name="T6" fmla="*/ 2147483647 w 27"/>
                <a:gd name="T7" fmla="*/ 0 h 47"/>
                <a:gd name="T8" fmla="*/ 2147483647 w 27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7"/>
                <a:gd name="T17" fmla="*/ 27 w 27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7">
                  <a:moveTo>
                    <a:pt x="27" y="0"/>
                  </a:moveTo>
                  <a:lnTo>
                    <a:pt x="23" y="47"/>
                  </a:lnTo>
                  <a:lnTo>
                    <a:pt x="0" y="47"/>
                  </a:lnTo>
                  <a:lnTo>
                    <a:pt x="4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4" name="Freeform 133"/>
            <p:cNvSpPr>
              <a:spLocks/>
            </p:cNvSpPr>
            <p:nvPr/>
          </p:nvSpPr>
          <p:spPr bwMode="auto">
            <a:xfrm>
              <a:off x="4530899" y="3660359"/>
              <a:ext cx="21313" cy="27451"/>
            </a:xfrm>
            <a:custGeom>
              <a:avLst/>
              <a:gdLst>
                <a:gd name="T0" fmla="*/ 2147483647 w 28"/>
                <a:gd name="T1" fmla="*/ 0 h 47"/>
                <a:gd name="T2" fmla="*/ 2147483647 w 28"/>
                <a:gd name="T3" fmla="*/ 2147483647 h 47"/>
                <a:gd name="T4" fmla="*/ 0 w 28"/>
                <a:gd name="T5" fmla="*/ 2147483647 h 47"/>
                <a:gd name="T6" fmla="*/ 2147483647 w 28"/>
                <a:gd name="T7" fmla="*/ 0 h 47"/>
                <a:gd name="T8" fmla="*/ 2147483647 w 28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47"/>
                <a:gd name="T17" fmla="*/ 28 w 28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47">
                  <a:moveTo>
                    <a:pt x="28" y="0"/>
                  </a:moveTo>
                  <a:lnTo>
                    <a:pt x="23" y="47"/>
                  </a:lnTo>
                  <a:lnTo>
                    <a:pt x="0" y="47"/>
                  </a:lnTo>
                  <a:lnTo>
                    <a:pt x="5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5" name="Freeform 134"/>
            <p:cNvSpPr>
              <a:spLocks/>
            </p:cNvSpPr>
            <p:nvPr/>
          </p:nvSpPr>
          <p:spPr bwMode="auto">
            <a:xfrm>
              <a:off x="4476093" y="3660359"/>
              <a:ext cx="21313" cy="27451"/>
            </a:xfrm>
            <a:custGeom>
              <a:avLst/>
              <a:gdLst>
                <a:gd name="T0" fmla="*/ 2147483647 w 29"/>
                <a:gd name="T1" fmla="*/ 0 h 47"/>
                <a:gd name="T2" fmla="*/ 2147483647 w 29"/>
                <a:gd name="T3" fmla="*/ 2147483647 h 47"/>
                <a:gd name="T4" fmla="*/ 0 w 29"/>
                <a:gd name="T5" fmla="*/ 2147483647 h 47"/>
                <a:gd name="T6" fmla="*/ 2147483647 w 29"/>
                <a:gd name="T7" fmla="*/ 0 h 47"/>
                <a:gd name="T8" fmla="*/ 2147483647 w 29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47"/>
                <a:gd name="T17" fmla="*/ 29 w 29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47">
                  <a:moveTo>
                    <a:pt x="29" y="0"/>
                  </a:moveTo>
                  <a:lnTo>
                    <a:pt x="23" y="47"/>
                  </a:lnTo>
                  <a:lnTo>
                    <a:pt x="0" y="47"/>
                  </a:lnTo>
                  <a:lnTo>
                    <a:pt x="8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6" name="Freeform 135"/>
            <p:cNvSpPr>
              <a:spLocks/>
            </p:cNvSpPr>
            <p:nvPr/>
          </p:nvSpPr>
          <p:spPr bwMode="auto">
            <a:xfrm>
              <a:off x="4421288" y="3660359"/>
              <a:ext cx="22836" cy="27451"/>
            </a:xfrm>
            <a:custGeom>
              <a:avLst/>
              <a:gdLst>
                <a:gd name="T0" fmla="*/ 2147483647 w 30"/>
                <a:gd name="T1" fmla="*/ 0 h 47"/>
                <a:gd name="T2" fmla="*/ 2147483647 w 30"/>
                <a:gd name="T3" fmla="*/ 2147483647 h 47"/>
                <a:gd name="T4" fmla="*/ 0 w 30"/>
                <a:gd name="T5" fmla="*/ 2147483647 h 47"/>
                <a:gd name="T6" fmla="*/ 2147483647 w 30"/>
                <a:gd name="T7" fmla="*/ 0 h 47"/>
                <a:gd name="T8" fmla="*/ 2147483647 w 30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7"/>
                <a:gd name="T17" fmla="*/ 30 w 30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7">
                  <a:moveTo>
                    <a:pt x="30" y="0"/>
                  </a:moveTo>
                  <a:lnTo>
                    <a:pt x="22" y="47"/>
                  </a:lnTo>
                  <a:lnTo>
                    <a:pt x="0" y="47"/>
                  </a:lnTo>
                  <a:lnTo>
                    <a:pt x="8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7" name="Freeform 136"/>
            <p:cNvSpPr>
              <a:spLocks/>
            </p:cNvSpPr>
            <p:nvPr/>
          </p:nvSpPr>
          <p:spPr bwMode="auto">
            <a:xfrm>
              <a:off x="4364960" y="3660359"/>
              <a:ext cx="24358" cy="27451"/>
            </a:xfrm>
            <a:custGeom>
              <a:avLst/>
              <a:gdLst>
                <a:gd name="T0" fmla="*/ 2147483647 w 31"/>
                <a:gd name="T1" fmla="*/ 0 h 47"/>
                <a:gd name="T2" fmla="*/ 2147483647 w 31"/>
                <a:gd name="T3" fmla="*/ 2147483647 h 47"/>
                <a:gd name="T4" fmla="*/ 0 w 31"/>
                <a:gd name="T5" fmla="*/ 2147483647 h 47"/>
                <a:gd name="T6" fmla="*/ 2147483647 w 31"/>
                <a:gd name="T7" fmla="*/ 0 h 47"/>
                <a:gd name="T8" fmla="*/ 2147483647 w 31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47"/>
                <a:gd name="T17" fmla="*/ 31 w 31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47">
                  <a:moveTo>
                    <a:pt x="31" y="0"/>
                  </a:moveTo>
                  <a:lnTo>
                    <a:pt x="21" y="47"/>
                  </a:lnTo>
                  <a:lnTo>
                    <a:pt x="0" y="47"/>
                  </a:lnTo>
                  <a:lnTo>
                    <a:pt x="1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8" name="Freeform 137"/>
            <p:cNvSpPr>
              <a:spLocks/>
            </p:cNvSpPr>
            <p:nvPr/>
          </p:nvSpPr>
          <p:spPr bwMode="auto">
            <a:xfrm>
              <a:off x="4267527" y="3660359"/>
              <a:ext cx="66985" cy="166996"/>
            </a:xfrm>
            <a:custGeom>
              <a:avLst/>
              <a:gdLst>
                <a:gd name="T0" fmla="*/ 0 w 88"/>
                <a:gd name="T1" fmla="*/ 2147483647 h 291"/>
                <a:gd name="T2" fmla="*/ 2147483647 w 88"/>
                <a:gd name="T3" fmla="*/ 0 h 291"/>
                <a:gd name="T4" fmla="*/ 2147483647 w 88"/>
                <a:gd name="T5" fmla="*/ 0 h 291"/>
                <a:gd name="T6" fmla="*/ 2147483647 w 88"/>
                <a:gd name="T7" fmla="*/ 2147483647 h 291"/>
                <a:gd name="T8" fmla="*/ 0 w 88"/>
                <a:gd name="T9" fmla="*/ 2147483647 h 2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291"/>
                <a:gd name="T17" fmla="*/ 88 w 88"/>
                <a:gd name="T18" fmla="*/ 291 h 2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291">
                  <a:moveTo>
                    <a:pt x="0" y="291"/>
                  </a:moveTo>
                  <a:lnTo>
                    <a:pt x="65" y="0"/>
                  </a:lnTo>
                  <a:lnTo>
                    <a:pt x="88" y="0"/>
                  </a:lnTo>
                  <a:lnTo>
                    <a:pt x="21" y="291"/>
                  </a:lnTo>
                  <a:lnTo>
                    <a:pt x="0" y="291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9" name="Freeform 138"/>
            <p:cNvSpPr>
              <a:spLocks/>
            </p:cNvSpPr>
            <p:nvPr/>
          </p:nvSpPr>
          <p:spPr bwMode="auto">
            <a:xfrm>
              <a:off x="5097226" y="3699249"/>
              <a:ext cx="24358" cy="27451"/>
            </a:xfrm>
            <a:custGeom>
              <a:avLst/>
              <a:gdLst>
                <a:gd name="T0" fmla="*/ 2147483647 w 33"/>
                <a:gd name="T1" fmla="*/ 0 h 46"/>
                <a:gd name="T2" fmla="*/ 2147483647 w 33"/>
                <a:gd name="T3" fmla="*/ 2147483647 h 46"/>
                <a:gd name="T4" fmla="*/ 2147483647 w 33"/>
                <a:gd name="T5" fmla="*/ 2147483647 h 46"/>
                <a:gd name="T6" fmla="*/ 0 w 33"/>
                <a:gd name="T7" fmla="*/ 0 h 46"/>
                <a:gd name="T8" fmla="*/ 2147483647 w 33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46"/>
                <a:gd name="T17" fmla="*/ 33 w 33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46">
                  <a:moveTo>
                    <a:pt x="26" y="0"/>
                  </a:moveTo>
                  <a:lnTo>
                    <a:pt x="33" y="46"/>
                  </a:lnTo>
                  <a:lnTo>
                    <a:pt x="9" y="46"/>
                  </a:lnTo>
                  <a:lnTo>
                    <a:pt x="0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0" name="Freeform 139"/>
            <p:cNvSpPr>
              <a:spLocks/>
            </p:cNvSpPr>
            <p:nvPr/>
          </p:nvSpPr>
          <p:spPr bwMode="auto">
            <a:xfrm>
              <a:off x="5042420" y="3699249"/>
              <a:ext cx="25881" cy="27451"/>
            </a:xfrm>
            <a:custGeom>
              <a:avLst/>
              <a:gdLst>
                <a:gd name="T0" fmla="*/ 2147483647 w 33"/>
                <a:gd name="T1" fmla="*/ 0 h 46"/>
                <a:gd name="T2" fmla="*/ 2147483647 w 33"/>
                <a:gd name="T3" fmla="*/ 2147483647 h 46"/>
                <a:gd name="T4" fmla="*/ 2147483647 w 33"/>
                <a:gd name="T5" fmla="*/ 2147483647 h 46"/>
                <a:gd name="T6" fmla="*/ 0 w 33"/>
                <a:gd name="T7" fmla="*/ 0 h 46"/>
                <a:gd name="T8" fmla="*/ 2147483647 w 33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46"/>
                <a:gd name="T17" fmla="*/ 33 w 33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46">
                  <a:moveTo>
                    <a:pt x="24" y="0"/>
                  </a:moveTo>
                  <a:lnTo>
                    <a:pt x="33" y="46"/>
                  </a:lnTo>
                  <a:lnTo>
                    <a:pt x="9" y="46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1" name="Freeform 140"/>
            <p:cNvSpPr>
              <a:spLocks/>
            </p:cNvSpPr>
            <p:nvPr/>
          </p:nvSpPr>
          <p:spPr bwMode="auto">
            <a:xfrm>
              <a:off x="4987614" y="3699249"/>
              <a:ext cx="24358" cy="27451"/>
            </a:xfrm>
            <a:custGeom>
              <a:avLst/>
              <a:gdLst>
                <a:gd name="T0" fmla="*/ 2147483647 w 32"/>
                <a:gd name="T1" fmla="*/ 0 h 46"/>
                <a:gd name="T2" fmla="*/ 2147483647 w 32"/>
                <a:gd name="T3" fmla="*/ 2147483647 h 46"/>
                <a:gd name="T4" fmla="*/ 2147483647 w 32"/>
                <a:gd name="T5" fmla="*/ 2147483647 h 46"/>
                <a:gd name="T6" fmla="*/ 0 w 32"/>
                <a:gd name="T7" fmla="*/ 0 h 46"/>
                <a:gd name="T8" fmla="*/ 2147483647 w 32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6"/>
                <a:gd name="T17" fmla="*/ 32 w 32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6">
                  <a:moveTo>
                    <a:pt x="24" y="0"/>
                  </a:moveTo>
                  <a:lnTo>
                    <a:pt x="32" y="46"/>
                  </a:lnTo>
                  <a:lnTo>
                    <a:pt x="8" y="46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2" name="Freeform 141"/>
            <p:cNvSpPr>
              <a:spLocks/>
            </p:cNvSpPr>
            <p:nvPr/>
          </p:nvSpPr>
          <p:spPr bwMode="auto">
            <a:xfrm>
              <a:off x="4934331" y="3699249"/>
              <a:ext cx="21313" cy="27451"/>
            </a:xfrm>
            <a:custGeom>
              <a:avLst/>
              <a:gdLst>
                <a:gd name="T0" fmla="*/ 2147483647 w 29"/>
                <a:gd name="T1" fmla="*/ 0 h 46"/>
                <a:gd name="T2" fmla="*/ 2147483647 w 29"/>
                <a:gd name="T3" fmla="*/ 2147483647 h 46"/>
                <a:gd name="T4" fmla="*/ 2147483647 w 29"/>
                <a:gd name="T5" fmla="*/ 2147483647 h 46"/>
                <a:gd name="T6" fmla="*/ 0 w 29"/>
                <a:gd name="T7" fmla="*/ 0 h 46"/>
                <a:gd name="T8" fmla="*/ 2147483647 w 29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46"/>
                <a:gd name="T17" fmla="*/ 29 w 29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46">
                  <a:moveTo>
                    <a:pt x="24" y="0"/>
                  </a:moveTo>
                  <a:lnTo>
                    <a:pt x="29" y="46"/>
                  </a:lnTo>
                  <a:lnTo>
                    <a:pt x="5" y="46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3" name="Freeform 142"/>
            <p:cNvSpPr>
              <a:spLocks/>
            </p:cNvSpPr>
            <p:nvPr/>
          </p:nvSpPr>
          <p:spPr bwMode="auto">
            <a:xfrm>
              <a:off x="4878002" y="3699249"/>
              <a:ext cx="21313" cy="27451"/>
            </a:xfrm>
            <a:custGeom>
              <a:avLst/>
              <a:gdLst>
                <a:gd name="T0" fmla="*/ 2147483647 w 28"/>
                <a:gd name="T1" fmla="*/ 0 h 46"/>
                <a:gd name="T2" fmla="*/ 2147483647 w 28"/>
                <a:gd name="T3" fmla="*/ 2147483647 h 46"/>
                <a:gd name="T4" fmla="*/ 2147483647 w 28"/>
                <a:gd name="T5" fmla="*/ 2147483647 h 46"/>
                <a:gd name="T6" fmla="*/ 0 w 28"/>
                <a:gd name="T7" fmla="*/ 0 h 46"/>
                <a:gd name="T8" fmla="*/ 2147483647 w 28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46"/>
                <a:gd name="T17" fmla="*/ 28 w 28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46">
                  <a:moveTo>
                    <a:pt x="24" y="0"/>
                  </a:moveTo>
                  <a:lnTo>
                    <a:pt x="28" y="46"/>
                  </a:lnTo>
                  <a:lnTo>
                    <a:pt x="5" y="46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4" name="Freeform 143"/>
            <p:cNvSpPr>
              <a:spLocks/>
            </p:cNvSpPr>
            <p:nvPr/>
          </p:nvSpPr>
          <p:spPr bwMode="auto">
            <a:xfrm>
              <a:off x="4826241" y="3699249"/>
              <a:ext cx="18269" cy="27451"/>
            </a:xfrm>
            <a:custGeom>
              <a:avLst/>
              <a:gdLst>
                <a:gd name="T0" fmla="*/ 2147483647 w 25"/>
                <a:gd name="T1" fmla="*/ 0 h 46"/>
                <a:gd name="T2" fmla="*/ 2147483647 w 25"/>
                <a:gd name="T3" fmla="*/ 2147483647 h 46"/>
                <a:gd name="T4" fmla="*/ 2147483647 w 25"/>
                <a:gd name="T5" fmla="*/ 2147483647 h 46"/>
                <a:gd name="T6" fmla="*/ 0 w 25"/>
                <a:gd name="T7" fmla="*/ 0 h 46"/>
                <a:gd name="T8" fmla="*/ 2147483647 w 25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46"/>
                <a:gd name="T17" fmla="*/ 25 w 2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46">
                  <a:moveTo>
                    <a:pt x="23" y="0"/>
                  </a:moveTo>
                  <a:lnTo>
                    <a:pt x="25" y="46"/>
                  </a:lnTo>
                  <a:lnTo>
                    <a:pt x="2" y="46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5" name="Freeform 144"/>
            <p:cNvSpPr>
              <a:spLocks/>
            </p:cNvSpPr>
            <p:nvPr/>
          </p:nvSpPr>
          <p:spPr bwMode="auto">
            <a:xfrm>
              <a:off x="4771436" y="3699249"/>
              <a:ext cx="18269" cy="27451"/>
            </a:xfrm>
            <a:custGeom>
              <a:avLst/>
              <a:gdLst>
                <a:gd name="T0" fmla="*/ 2147483647 w 24"/>
                <a:gd name="T1" fmla="*/ 0 h 46"/>
                <a:gd name="T2" fmla="*/ 2147483647 w 24"/>
                <a:gd name="T3" fmla="*/ 2147483647 h 46"/>
                <a:gd name="T4" fmla="*/ 0 w 24"/>
                <a:gd name="T5" fmla="*/ 2147483647 h 46"/>
                <a:gd name="T6" fmla="*/ 2147483647 w 24"/>
                <a:gd name="T7" fmla="*/ 0 h 46"/>
                <a:gd name="T8" fmla="*/ 2147483647 w 24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46"/>
                <a:gd name="T17" fmla="*/ 24 w 24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46">
                  <a:moveTo>
                    <a:pt x="24" y="0"/>
                  </a:moveTo>
                  <a:lnTo>
                    <a:pt x="23" y="46"/>
                  </a:lnTo>
                  <a:lnTo>
                    <a:pt x="0" y="46"/>
                  </a:lnTo>
                  <a:lnTo>
                    <a:pt x="2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6" name="Freeform 145"/>
            <p:cNvSpPr>
              <a:spLocks/>
            </p:cNvSpPr>
            <p:nvPr/>
          </p:nvSpPr>
          <p:spPr bwMode="auto">
            <a:xfrm>
              <a:off x="4718152" y="3699249"/>
              <a:ext cx="18269" cy="27451"/>
            </a:xfrm>
            <a:custGeom>
              <a:avLst/>
              <a:gdLst>
                <a:gd name="T0" fmla="*/ 2147483647 w 24"/>
                <a:gd name="T1" fmla="*/ 0 h 46"/>
                <a:gd name="T2" fmla="*/ 2147483647 w 24"/>
                <a:gd name="T3" fmla="*/ 2147483647 h 46"/>
                <a:gd name="T4" fmla="*/ 2147483647 w 24"/>
                <a:gd name="T5" fmla="*/ 2147483647 h 46"/>
                <a:gd name="T6" fmla="*/ 0 w 24"/>
                <a:gd name="T7" fmla="*/ 0 h 46"/>
                <a:gd name="T8" fmla="*/ 2147483647 w 24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46"/>
                <a:gd name="T17" fmla="*/ 24 w 24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46">
                  <a:moveTo>
                    <a:pt x="23" y="0"/>
                  </a:moveTo>
                  <a:lnTo>
                    <a:pt x="24" y="46"/>
                  </a:lnTo>
                  <a:lnTo>
                    <a:pt x="2" y="46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7" name="Freeform 146"/>
            <p:cNvSpPr>
              <a:spLocks/>
            </p:cNvSpPr>
            <p:nvPr/>
          </p:nvSpPr>
          <p:spPr bwMode="auto">
            <a:xfrm>
              <a:off x="4661824" y="3699249"/>
              <a:ext cx="19791" cy="27451"/>
            </a:xfrm>
            <a:custGeom>
              <a:avLst/>
              <a:gdLst>
                <a:gd name="T0" fmla="*/ 2147483647 w 25"/>
                <a:gd name="T1" fmla="*/ 0 h 46"/>
                <a:gd name="T2" fmla="*/ 2147483647 w 25"/>
                <a:gd name="T3" fmla="*/ 2147483647 h 46"/>
                <a:gd name="T4" fmla="*/ 0 w 25"/>
                <a:gd name="T5" fmla="*/ 2147483647 h 46"/>
                <a:gd name="T6" fmla="*/ 2147483647 w 25"/>
                <a:gd name="T7" fmla="*/ 0 h 46"/>
                <a:gd name="T8" fmla="*/ 2147483647 w 25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46"/>
                <a:gd name="T17" fmla="*/ 25 w 2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46">
                  <a:moveTo>
                    <a:pt x="25" y="0"/>
                  </a:moveTo>
                  <a:lnTo>
                    <a:pt x="23" y="46"/>
                  </a:lnTo>
                  <a:lnTo>
                    <a:pt x="0" y="46"/>
                  </a:lnTo>
                  <a:lnTo>
                    <a:pt x="2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8" name="Freeform 147"/>
            <p:cNvSpPr>
              <a:spLocks/>
            </p:cNvSpPr>
            <p:nvPr/>
          </p:nvSpPr>
          <p:spPr bwMode="auto">
            <a:xfrm>
              <a:off x="4605496" y="3699249"/>
              <a:ext cx="19791" cy="27451"/>
            </a:xfrm>
            <a:custGeom>
              <a:avLst/>
              <a:gdLst>
                <a:gd name="T0" fmla="*/ 2147483647 w 27"/>
                <a:gd name="T1" fmla="*/ 0 h 46"/>
                <a:gd name="T2" fmla="*/ 2147483647 w 27"/>
                <a:gd name="T3" fmla="*/ 2147483647 h 46"/>
                <a:gd name="T4" fmla="*/ 0 w 27"/>
                <a:gd name="T5" fmla="*/ 2147483647 h 46"/>
                <a:gd name="T6" fmla="*/ 2147483647 w 27"/>
                <a:gd name="T7" fmla="*/ 0 h 46"/>
                <a:gd name="T8" fmla="*/ 2147483647 w 27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6"/>
                <a:gd name="T17" fmla="*/ 27 w 27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6">
                  <a:moveTo>
                    <a:pt x="27" y="0"/>
                  </a:moveTo>
                  <a:lnTo>
                    <a:pt x="23" y="46"/>
                  </a:lnTo>
                  <a:lnTo>
                    <a:pt x="0" y="46"/>
                  </a:lnTo>
                  <a:lnTo>
                    <a:pt x="4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9" name="Freeform 148"/>
            <p:cNvSpPr>
              <a:spLocks/>
            </p:cNvSpPr>
            <p:nvPr/>
          </p:nvSpPr>
          <p:spPr bwMode="auto">
            <a:xfrm>
              <a:off x="4549168" y="3699249"/>
              <a:ext cx="21313" cy="27451"/>
            </a:xfrm>
            <a:custGeom>
              <a:avLst/>
              <a:gdLst>
                <a:gd name="T0" fmla="*/ 2147483647 w 28"/>
                <a:gd name="T1" fmla="*/ 0 h 46"/>
                <a:gd name="T2" fmla="*/ 2147483647 w 28"/>
                <a:gd name="T3" fmla="*/ 2147483647 h 46"/>
                <a:gd name="T4" fmla="*/ 0 w 28"/>
                <a:gd name="T5" fmla="*/ 2147483647 h 46"/>
                <a:gd name="T6" fmla="*/ 2147483647 w 28"/>
                <a:gd name="T7" fmla="*/ 0 h 46"/>
                <a:gd name="T8" fmla="*/ 2147483647 w 28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46"/>
                <a:gd name="T17" fmla="*/ 28 w 28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46">
                  <a:moveTo>
                    <a:pt x="28" y="0"/>
                  </a:moveTo>
                  <a:lnTo>
                    <a:pt x="23" y="46"/>
                  </a:lnTo>
                  <a:lnTo>
                    <a:pt x="0" y="46"/>
                  </a:lnTo>
                  <a:lnTo>
                    <a:pt x="6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0" name="Freeform 149"/>
            <p:cNvSpPr>
              <a:spLocks/>
            </p:cNvSpPr>
            <p:nvPr/>
          </p:nvSpPr>
          <p:spPr bwMode="auto">
            <a:xfrm>
              <a:off x="4494362" y="3699249"/>
              <a:ext cx="22836" cy="27451"/>
            </a:xfrm>
            <a:custGeom>
              <a:avLst/>
              <a:gdLst>
                <a:gd name="T0" fmla="*/ 2147483647 w 29"/>
                <a:gd name="T1" fmla="*/ 0 h 46"/>
                <a:gd name="T2" fmla="*/ 2147483647 w 29"/>
                <a:gd name="T3" fmla="*/ 2147483647 h 46"/>
                <a:gd name="T4" fmla="*/ 0 w 29"/>
                <a:gd name="T5" fmla="*/ 2147483647 h 46"/>
                <a:gd name="T6" fmla="*/ 2147483647 w 29"/>
                <a:gd name="T7" fmla="*/ 0 h 46"/>
                <a:gd name="T8" fmla="*/ 2147483647 w 29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46"/>
                <a:gd name="T17" fmla="*/ 29 w 29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46">
                  <a:moveTo>
                    <a:pt x="29" y="0"/>
                  </a:moveTo>
                  <a:lnTo>
                    <a:pt x="21" y="46"/>
                  </a:lnTo>
                  <a:lnTo>
                    <a:pt x="0" y="46"/>
                  </a:lnTo>
                  <a:lnTo>
                    <a:pt x="6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1" name="Freeform 150"/>
            <p:cNvSpPr>
              <a:spLocks/>
            </p:cNvSpPr>
            <p:nvPr/>
          </p:nvSpPr>
          <p:spPr bwMode="auto">
            <a:xfrm>
              <a:off x="4439556" y="3699249"/>
              <a:ext cx="22836" cy="27451"/>
            </a:xfrm>
            <a:custGeom>
              <a:avLst/>
              <a:gdLst>
                <a:gd name="T0" fmla="*/ 2147483647 w 31"/>
                <a:gd name="T1" fmla="*/ 0 h 46"/>
                <a:gd name="T2" fmla="*/ 2147483647 w 31"/>
                <a:gd name="T3" fmla="*/ 2147483647 h 46"/>
                <a:gd name="T4" fmla="*/ 0 w 31"/>
                <a:gd name="T5" fmla="*/ 2147483647 h 46"/>
                <a:gd name="T6" fmla="*/ 2147483647 w 31"/>
                <a:gd name="T7" fmla="*/ 0 h 46"/>
                <a:gd name="T8" fmla="*/ 2147483647 w 31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46"/>
                <a:gd name="T17" fmla="*/ 31 w 31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46">
                  <a:moveTo>
                    <a:pt x="31" y="0"/>
                  </a:moveTo>
                  <a:lnTo>
                    <a:pt x="22" y="46"/>
                  </a:lnTo>
                  <a:lnTo>
                    <a:pt x="0" y="46"/>
                  </a:lnTo>
                  <a:lnTo>
                    <a:pt x="9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2" name="Freeform 151"/>
            <p:cNvSpPr>
              <a:spLocks/>
            </p:cNvSpPr>
            <p:nvPr/>
          </p:nvSpPr>
          <p:spPr bwMode="auto">
            <a:xfrm>
              <a:off x="4383228" y="3699249"/>
              <a:ext cx="24358" cy="27451"/>
            </a:xfrm>
            <a:custGeom>
              <a:avLst/>
              <a:gdLst>
                <a:gd name="T0" fmla="*/ 2147483647 w 33"/>
                <a:gd name="T1" fmla="*/ 0 h 46"/>
                <a:gd name="T2" fmla="*/ 2147483647 w 33"/>
                <a:gd name="T3" fmla="*/ 2147483647 h 46"/>
                <a:gd name="T4" fmla="*/ 0 w 33"/>
                <a:gd name="T5" fmla="*/ 2147483647 h 46"/>
                <a:gd name="T6" fmla="*/ 2147483647 w 33"/>
                <a:gd name="T7" fmla="*/ 0 h 46"/>
                <a:gd name="T8" fmla="*/ 2147483647 w 33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46"/>
                <a:gd name="T17" fmla="*/ 33 w 33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46">
                  <a:moveTo>
                    <a:pt x="33" y="0"/>
                  </a:moveTo>
                  <a:lnTo>
                    <a:pt x="22" y="46"/>
                  </a:lnTo>
                  <a:lnTo>
                    <a:pt x="0" y="46"/>
                  </a:lnTo>
                  <a:lnTo>
                    <a:pt x="10" y="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3" name="Freeform 152"/>
            <p:cNvSpPr>
              <a:spLocks/>
            </p:cNvSpPr>
            <p:nvPr/>
          </p:nvSpPr>
          <p:spPr bwMode="auto">
            <a:xfrm>
              <a:off x="5103315" y="3778171"/>
              <a:ext cx="28925" cy="36602"/>
            </a:xfrm>
            <a:custGeom>
              <a:avLst/>
              <a:gdLst>
                <a:gd name="T0" fmla="*/ 2147483647 w 38"/>
                <a:gd name="T1" fmla="*/ 0 h 65"/>
                <a:gd name="T2" fmla="*/ 2147483647 w 38"/>
                <a:gd name="T3" fmla="*/ 2147483647 h 65"/>
                <a:gd name="T4" fmla="*/ 2147483647 w 38"/>
                <a:gd name="T5" fmla="*/ 2147483647 h 65"/>
                <a:gd name="T6" fmla="*/ 0 w 38"/>
                <a:gd name="T7" fmla="*/ 0 h 65"/>
                <a:gd name="T8" fmla="*/ 2147483647 w 38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65"/>
                <a:gd name="T17" fmla="*/ 38 w 38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65">
                  <a:moveTo>
                    <a:pt x="25" y="0"/>
                  </a:moveTo>
                  <a:lnTo>
                    <a:pt x="38" y="65"/>
                  </a:lnTo>
                  <a:lnTo>
                    <a:pt x="14" y="65"/>
                  </a:lnTo>
                  <a:lnTo>
                    <a:pt x="0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4" name="Freeform 153"/>
            <p:cNvSpPr>
              <a:spLocks/>
            </p:cNvSpPr>
            <p:nvPr/>
          </p:nvSpPr>
          <p:spPr bwMode="auto">
            <a:xfrm>
              <a:off x="4993704" y="3778171"/>
              <a:ext cx="35015" cy="36602"/>
            </a:xfrm>
            <a:custGeom>
              <a:avLst/>
              <a:gdLst>
                <a:gd name="T0" fmla="*/ 2147483647 w 46"/>
                <a:gd name="T1" fmla="*/ 0 h 65"/>
                <a:gd name="T2" fmla="*/ 2147483647 w 46"/>
                <a:gd name="T3" fmla="*/ 2147483647 h 65"/>
                <a:gd name="T4" fmla="*/ 2147483647 w 46"/>
                <a:gd name="T5" fmla="*/ 2147483647 h 65"/>
                <a:gd name="T6" fmla="*/ 0 w 46"/>
                <a:gd name="T7" fmla="*/ 0 h 65"/>
                <a:gd name="T8" fmla="*/ 2147483647 w 46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"/>
                <a:gd name="T16" fmla="*/ 0 h 65"/>
                <a:gd name="T17" fmla="*/ 46 w 46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" h="65">
                  <a:moveTo>
                    <a:pt x="34" y="0"/>
                  </a:moveTo>
                  <a:lnTo>
                    <a:pt x="46" y="65"/>
                  </a:lnTo>
                  <a:lnTo>
                    <a:pt x="11" y="65"/>
                  </a:lnTo>
                  <a:lnTo>
                    <a:pt x="0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5" name="Freeform 154"/>
            <p:cNvSpPr>
              <a:spLocks/>
            </p:cNvSpPr>
            <p:nvPr/>
          </p:nvSpPr>
          <p:spPr bwMode="auto">
            <a:xfrm>
              <a:off x="4903883" y="3778171"/>
              <a:ext cx="24358" cy="36602"/>
            </a:xfrm>
            <a:custGeom>
              <a:avLst/>
              <a:gdLst>
                <a:gd name="T0" fmla="*/ 2147483647 w 33"/>
                <a:gd name="T1" fmla="*/ 0 h 65"/>
                <a:gd name="T2" fmla="*/ 2147483647 w 33"/>
                <a:gd name="T3" fmla="*/ 2147483647 h 65"/>
                <a:gd name="T4" fmla="*/ 2147483647 w 33"/>
                <a:gd name="T5" fmla="*/ 2147483647 h 65"/>
                <a:gd name="T6" fmla="*/ 0 w 33"/>
                <a:gd name="T7" fmla="*/ 0 h 65"/>
                <a:gd name="T8" fmla="*/ 2147483647 w 33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65"/>
                <a:gd name="T17" fmla="*/ 33 w 33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65">
                  <a:moveTo>
                    <a:pt x="24" y="0"/>
                  </a:moveTo>
                  <a:lnTo>
                    <a:pt x="33" y="65"/>
                  </a:lnTo>
                  <a:lnTo>
                    <a:pt x="9" y="65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6" name="Freeform 155"/>
            <p:cNvSpPr>
              <a:spLocks/>
            </p:cNvSpPr>
            <p:nvPr/>
          </p:nvSpPr>
          <p:spPr bwMode="auto">
            <a:xfrm>
              <a:off x="4468482" y="3778171"/>
              <a:ext cx="22836" cy="36602"/>
            </a:xfrm>
            <a:custGeom>
              <a:avLst/>
              <a:gdLst>
                <a:gd name="T0" fmla="*/ 2147483647 w 32"/>
                <a:gd name="T1" fmla="*/ 0 h 65"/>
                <a:gd name="T2" fmla="*/ 2147483647 w 32"/>
                <a:gd name="T3" fmla="*/ 2147483647 h 65"/>
                <a:gd name="T4" fmla="*/ 0 w 32"/>
                <a:gd name="T5" fmla="*/ 2147483647 h 65"/>
                <a:gd name="T6" fmla="*/ 2147483647 w 32"/>
                <a:gd name="T7" fmla="*/ 0 h 65"/>
                <a:gd name="T8" fmla="*/ 2147483647 w 32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5"/>
                <a:gd name="T17" fmla="*/ 32 w 32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5">
                  <a:moveTo>
                    <a:pt x="32" y="0"/>
                  </a:moveTo>
                  <a:lnTo>
                    <a:pt x="22" y="65"/>
                  </a:lnTo>
                  <a:lnTo>
                    <a:pt x="0" y="65"/>
                  </a:lnTo>
                  <a:lnTo>
                    <a:pt x="9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7" name="Freeform 156"/>
            <p:cNvSpPr>
              <a:spLocks/>
            </p:cNvSpPr>
            <p:nvPr/>
          </p:nvSpPr>
          <p:spPr bwMode="auto">
            <a:xfrm>
              <a:off x="4355825" y="3778171"/>
              <a:ext cx="27403" cy="36602"/>
            </a:xfrm>
            <a:custGeom>
              <a:avLst/>
              <a:gdLst>
                <a:gd name="T0" fmla="*/ 2147483647 w 37"/>
                <a:gd name="T1" fmla="*/ 0 h 65"/>
                <a:gd name="T2" fmla="*/ 2147483647 w 37"/>
                <a:gd name="T3" fmla="*/ 2147483647 h 65"/>
                <a:gd name="T4" fmla="*/ 0 w 37"/>
                <a:gd name="T5" fmla="*/ 2147483647 h 65"/>
                <a:gd name="T6" fmla="*/ 2147483647 w 37"/>
                <a:gd name="T7" fmla="*/ 0 h 65"/>
                <a:gd name="T8" fmla="*/ 2147483647 w 37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65"/>
                <a:gd name="T17" fmla="*/ 37 w 37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65">
                  <a:moveTo>
                    <a:pt x="37" y="0"/>
                  </a:moveTo>
                  <a:lnTo>
                    <a:pt x="22" y="65"/>
                  </a:lnTo>
                  <a:lnTo>
                    <a:pt x="0" y="65"/>
                  </a:lnTo>
                  <a:lnTo>
                    <a:pt x="15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8" name="Freeform 157"/>
            <p:cNvSpPr>
              <a:spLocks/>
            </p:cNvSpPr>
            <p:nvPr/>
          </p:nvSpPr>
          <p:spPr bwMode="auto">
            <a:xfrm>
              <a:off x="5109405" y="3738138"/>
              <a:ext cx="25881" cy="27451"/>
            </a:xfrm>
            <a:custGeom>
              <a:avLst/>
              <a:gdLst>
                <a:gd name="T0" fmla="*/ 2147483647 w 34"/>
                <a:gd name="T1" fmla="*/ 0 h 47"/>
                <a:gd name="T2" fmla="*/ 2147483647 w 34"/>
                <a:gd name="T3" fmla="*/ 2147483647 h 47"/>
                <a:gd name="T4" fmla="*/ 2147483647 w 34"/>
                <a:gd name="T5" fmla="*/ 2147483647 h 47"/>
                <a:gd name="T6" fmla="*/ 0 w 34"/>
                <a:gd name="T7" fmla="*/ 0 h 47"/>
                <a:gd name="T8" fmla="*/ 2147483647 w 34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7"/>
                <a:gd name="T17" fmla="*/ 34 w 34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7">
                  <a:moveTo>
                    <a:pt x="25" y="0"/>
                  </a:moveTo>
                  <a:lnTo>
                    <a:pt x="34" y="47"/>
                  </a:lnTo>
                  <a:lnTo>
                    <a:pt x="9" y="47"/>
                  </a:lnTo>
                  <a:lnTo>
                    <a:pt x="0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9" name="Freeform 158"/>
            <p:cNvSpPr>
              <a:spLocks/>
            </p:cNvSpPr>
            <p:nvPr/>
          </p:nvSpPr>
          <p:spPr bwMode="auto">
            <a:xfrm>
              <a:off x="5054599" y="3738138"/>
              <a:ext cx="25881" cy="27451"/>
            </a:xfrm>
            <a:custGeom>
              <a:avLst/>
              <a:gdLst>
                <a:gd name="T0" fmla="*/ 2147483647 w 33"/>
                <a:gd name="T1" fmla="*/ 0 h 47"/>
                <a:gd name="T2" fmla="*/ 2147483647 w 33"/>
                <a:gd name="T3" fmla="*/ 2147483647 h 47"/>
                <a:gd name="T4" fmla="*/ 2147483647 w 33"/>
                <a:gd name="T5" fmla="*/ 2147483647 h 47"/>
                <a:gd name="T6" fmla="*/ 0 w 33"/>
                <a:gd name="T7" fmla="*/ 0 h 47"/>
                <a:gd name="T8" fmla="*/ 2147483647 w 33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47"/>
                <a:gd name="T17" fmla="*/ 33 w 33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47">
                  <a:moveTo>
                    <a:pt x="24" y="0"/>
                  </a:moveTo>
                  <a:lnTo>
                    <a:pt x="33" y="47"/>
                  </a:lnTo>
                  <a:lnTo>
                    <a:pt x="9" y="47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0" name="Freeform 159"/>
            <p:cNvSpPr>
              <a:spLocks/>
            </p:cNvSpPr>
            <p:nvPr/>
          </p:nvSpPr>
          <p:spPr bwMode="auto">
            <a:xfrm>
              <a:off x="5001315" y="3738138"/>
              <a:ext cx="22836" cy="27451"/>
            </a:xfrm>
            <a:custGeom>
              <a:avLst/>
              <a:gdLst>
                <a:gd name="T0" fmla="*/ 2147483647 w 30"/>
                <a:gd name="T1" fmla="*/ 0 h 47"/>
                <a:gd name="T2" fmla="*/ 2147483647 w 30"/>
                <a:gd name="T3" fmla="*/ 2147483647 h 47"/>
                <a:gd name="T4" fmla="*/ 2147483647 w 30"/>
                <a:gd name="T5" fmla="*/ 2147483647 h 47"/>
                <a:gd name="T6" fmla="*/ 0 w 30"/>
                <a:gd name="T7" fmla="*/ 0 h 47"/>
                <a:gd name="T8" fmla="*/ 2147483647 w 30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7"/>
                <a:gd name="T17" fmla="*/ 30 w 30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7">
                  <a:moveTo>
                    <a:pt x="23" y="0"/>
                  </a:moveTo>
                  <a:lnTo>
                    <a:pt x="30" y="47"/>
                  </a:lnTo>
                  <a:lnTo>
                    <a:pt x="6" y="47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1" name="Freeform 160"/>
            <p:cNvSpPr>
              <a:spLocks/>
            </p:cNvSpPr>
            <p:nvPr/>
          </p:nvSpPr>
          <p:spPr bwMode="auto">
            <a:xfrm>
              <a:off x="4946510" y="3738138"/>
              <a:ext cx="21313" cy="27451"/>
            </a:xfrm>
            <a:custGeom>
              <a:avLst/>
              <a:gdLst>
                <a:gd name="T0" fmla="*/ 2147483647 w 29"/>
                <a:gd name="T1" fmla="*/ 0 h 47"/>
                <a:gd name="T2" fmla="*/ 2147483647 w 29"/>
                <a:gd name="T3" fmla="*/ 2147483647 h 47"/>
                <a:gd name="T4" fmla="*/ 2147483647 w 29"/>
                <a:gd name="T5" fmla="*/ 2147483647 h 47"/>
                <a:gd name="T6" fmla="*/ 0 w 29"/>
                <a:gd name="T7" fmla="*/ 0 h 47"/>
                <a:gd name="T8" fmla="*/ 2147483647 w 29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47"/>
                <a:gd name="T17" fmla="*/ 29 w 29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47">
                  <a:moveTo>
                    <a:pt x="24" y="0"/>
                  </a:moveTo>
                  <a:lnTo>
                    <a:pt x="29" y="47"/>
                  </a:lnTo>
                  <a:lnTo>
                    <a:pt x="5" y="47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2" name="Freeform 161"/>
            <p:cNvSpPr>
              <a:spLocks/>
            </p:cNvSpPr>
            <p:nvPr/>
          </p:nvSpPr>
          <p:spPr bwMode="auto">
            <a:xfrm>
              <a:off x="4891704" y="3738138"/>
              <a:ext cx="21313" cy="27451"/>
            </a:xfrm>
            <a:custGeom>
              <a:avLst/>
              <a:gdLst>
                <a:gd name="T0" fmla="*/ 2147483647 w 26"/>
                <a:gd name="T1" fmla="*/ 0 h 47"/>
                <a:gd name="T2" fmla="*/ 2147483647 w 26"/>
                <a:gd name="T3" fmla="*/ 2147483647 h 47"/>
                <a:gd name="T4" fmla="*/ 2147483647 w 26"/>
                <a:gd name="T5" fmla="*/ 2147483647 h 47"/>
                <a:gd name="T6" fmla="*/ 0 w 26"/>
                <a:gd name="T7" fmla="*/ 0 h 47"/>
                <a:gd name="T8" fmla="*/ 2147483647 w 26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47"/>
                <a:gd name="T17" fmla="*/ 26 w 26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47">
                  <a:moveTo>
                    <a:pt x="22" y="0"/>
                  </a:moveTo>
                  <a:lnTo>
                    <a:pt x="26" y="47"/>
                  </a:lnTo>
                  <a:lnTo>
                    <a:pt x="3" y="47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3" name="Freeform 162"/>
            <p:cNvSpPr>
              <a:spLocks/>
            </p:cNvSpPr>
            <p:nvPr/>
          </p:nvSpPr>
          <p:spPr bwMode="auto">
            <a:xfrm>
              <a:off x="4838420" y="3738138"/>
              <a:ext cx="19791" cy="27451"/>
            </a:xfrm>
            <a:custGeom>
              <a:avLst/>
              <a:gdLst>
                <a:gd name="T0" fmla="*/ 2147483647 w 24"/>
                <a:gd name="T1" fmla="*/ 0 h 47"/>
                <a:gd name="T2" fmla="*/ 2147483647 w 24"/>
                <a:gd name="T3" fmla="*/ 2147483647 h 47"/>
                <a:gd name="T4" fmla="*/ 2147483647 w 24"/>
                <a:gd name="T5" fmla="*/ 2147483647 h 47"/>
                <a:gd name="T6" fmla="*/ 0 w 24"/>
                <a:gd name="T7" fmla="*/ 0 h 47"/>
                <a:gd name="T8" fmla="*/ 2147483647 w 24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47"/>
                <a:gd name="T17" fmla="*/ 24 w 24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47">
                  <a:moveTo>
                    <a:pt x="23" y="0"/>
                  </a:moveTo>
                  <a:lnTo>
                    <a:pt x="24" y="47"/>
                  </a:lnTo>
                  <a:lnTo>
                    <a:pt x="1" y="47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4" name="Freeform 163"/>
            <p:cNvSpPr>
              <a:spLocks/>
            </p:cNvSpPr>
            <p:nvPr/>
          </p:nvSpPr>
          <p:spPr bwMode="auto">
            <a:xfrm>
              <a:off x="4783615" y="3738138"/>
              <a:ext cx="18269" cy="27451"/>
            </a:xfrm>
            <a:custGeom>
              <a:avLst/>
              <a:gdLst>
                <a:gd name="T0" fmla="*/ 2147483647 w 24"/>
                <a:gd name="T1" fmla="*/ 0 h 47"/>
                <a:gd name="T2" fmla="*/ 2147483647 w 24"/>
                <a:gd name="T3" fmla="*/ 2147483647 h 47"/>
                <a:gd name="T4" fmla="*/ 0 w 24"/>
                <a:gd name="T5" fmla="*/ 2147483647 h 47"/>
                <a:gd name="T6" fmla="*/ 2147483647 w 24"/>
                <a:gd name="T7" fmla="*/ 0 h 47"/>
                <a:gd name="T8" fmla="*/ 2147483647 w 24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47"/>
                <a:gd name="T17" fmla="*/ 24 w 24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47">
                  <a:moveTo>
                    <a:pt x="24" y="0"/>
                  </a:moveTo>
                  <a:lnTo>
                    <a:pt x="24" y="47"/>
                  </a:lnTo>
                  <a:lnTo>
                    <a:pt x="0" y="47"/>
                  </a:lnTo>
                  <a:lnTo>
                    <a:pt x="1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5" name="Freeform 164"/>
            <p:cNvSpPr>
              <a:spLocks/>
            </p:cNvSpPr>
            <p:nvPr/>
          </p:nvSpPr>
          <p:spPr bwMode="auto">
            <a:xfrm>
              <a:off x="4730331" y="3738138"/>
              <a:ext cx="18269" cy="27451"/>
            </a:xfrm>
            <a:custGeom>
              <a:avLst/>
              <a:gdLst>
                <a:gd name="T0" fmla="*/ 2147483647 w 24"/>
                <a:gd name="T1" fmla="*/ 0 h 47"/>
                <a:gd name="T2" fmla="*/ 2147483647 w 24"/>
                <a:gd name="T3" fmla="*/ 2147483647 h 47"/>
                <a:gd name="T4" fmla="*/ 2147483647 w 24"/>
                <a:gd name="T5" fmla="*/ 2147483647 h 47"/>
                <a:gd name="T6" fmla="*/ 0 w 24"/>
                <a:gd name="T7" fmla="*/ 0 h 47"/>
                <a:gd name="T8" fmla="*/ 2147483647 w 24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47"/>
                <a:gd name="T17" fmla="*/ 24 w 24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47">
                  <a:moveTo>
                    <a:pt x="23" y="0"/>
                  </a:moveTo>
                  <a:lnTo>
                    <a:pt x="24" y="47"/>
                  </a:lnTo>
                  <a:lnTo>
                    <a:pt x="1" y="47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6" name="Freeform 165"/>
            <p:cNvSpPr>
              <a:spLocks/>
            </p:cNvSpPr>
            <p:nvPr/>
          </p:nvSpPr>
          <p:spPr bwMode="auto">
            <a:xfrm>
              <a:off x="4674003" y="3738138"/>
              <a:ext cx="19791" cy="27451"/>
            </a:xfrm>
            <a:custGeom>
              <a:avLst/>
              <a:gdLst>
                <a:gd name="T0" fmla="*/ 2147483647 w 26"/>
                <a:gd name="T1" fmla="*/ 0 h 47"/>
                <a:gd name="T2" fmla="*/ 2147483647 w 26"/>
                <a:gd name="T3" fmla="*/ 2147483647 h 47"/>
                <a:gd name="T4" fmla="*/ 0 w 26"/>
                <a:gd name="T5" fmla="*/ 2147483647 h 47"/>
                <a:gd name="T6" fmla="*/ 2147483647 w 26"/>
                <a:gd name="T7" fmla="*/ 0 h 47"/>
                <a:gd name="T8" fmla="*/ 2147483647 w 26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47"/>
                <a:gd name="T17" fmla="*/ 26 w 26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47">
                  <a:moveTo>
                    <a:pt x="26" y="0"/>
                  </a:moveTo>
                  <a:lnTo>
                    <a:pt x="23" y="47"/>
                  </a:lnTo>
                  <a:lnTo>
                    <a:pt x="0" y="47"/>
                  </a:lnTo>
                  <a:lnTo>
                    <a:pt x="3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7" name="Freeform 166"/>
            <p:cNvSpPr>
              <a:spLocks/>
            </p:cNvSpPr>
            <p:nvPr/>
          </p:nvSpPr>
          <p:spPr bwMode="auto">
            <a:xfrm>
              <a:off x="4617675" y="3738138"/>
              <a:ext cx="21313" cy="27451"/>
            </a:xfrm>
            <a:custGeom>
              <a:avLst/>
              <a:gdLst>
                <a:gd name="T0" fmla="*/ 2147483647 w 26"/>
                <a:gd name="T1" fmla="*/ 0 h 47"/>
                <a:gd name="T2" fmla="*/ 2147483647 w 26"/>
                <a:gd name="T3" fmla="*/ 2147483647 h 47"/>
                <a:gd name="T4" fmla="*/ 0 w 26"/>
                <a:gd name="T5" fmla="*/ 2147483647 h 47"/>
                <a:gd name="T6" fmla="*/ 2147483647 w 26"/>
                <a:gd name="T7" fmla="*/ 0 h 47"/>
                <a:gd name="T8" fmla="*/ 2147483647 w 26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47"/>
                <a:gd name="T17" fmla="*/ 26 w 26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47">
                  <a:moveTo>
                    <a:pt x="26" y="0"/>
                  </a:moveTo>
                  <a:lnTo>
                    <a:pt x="23" y="47"/>
                  </a:lnTo>
                  <a:lnTo>
                    <a:pt x="0" y="47"/>
                  </a:lnTo>
                  <a:lnTo>
                    <a:pt x="4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8" name="Freeform 167"/>
            <p:cNvSpPr>
              <a:spLocks/>
            </p:cNvSpPr>
            <p:nvPr/>
          </p:nvSpPr>
          <p:spPr bwMode="auto">
            <a:xfrm>
              <a:off x="4562869" y="3738138"/>
              <a:ext cx="21313" cy="27451"/>
            </a:xfrm>
            <a:custGeom>
              <a:avLst/>
              <a:gdLst>
                <a:gd name="T0" fmla="*/ 2147483647 w 27"/>
                <a:gd name="T1" fmla="*/ 0 h 47"/>
                <a:gd name="T2" fmla="*/ 2147483647 w 27"/>
                <a:gd name="T3" fmla="*/ 2147483647 h 47"/>
                <a:gd name="T4" fmla="*/ 0 w 27"/>
                <a:gd name="T5" fmla="*/ 2147483647 h 47"/>
                <a:gd name="T6" fmla="*/ 2147483647 w 27"/>
                <a:gd name="T7" fmla="*/ 0 h 47"/>
                <a:gd name="T8" fmla="*/ 2147483647 w 27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7"/>
                <a:gd name="T17" fmla="*/ 27 w 27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7">
                  <a:moveTo>
                    <a:pt x="27" y="0"/>
                  </a:moveTo>
                  <a:lnTo>
                    <a:pt x="21" y="47"/>
                  </a:lnTo>
                  <a:lnTo>
                    <a:pt x="0" y="47"/>
                  </a:lnTo>
                  <a:lnTo>
                    <a:pt x="5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9" name="Freeform 168"/>
            <p:cNvSpPr>
              <a:spLocks/>
            </p:cNvSpPr>
            <p:nvPr/>
          </p:nvSpPr>
          <p:spPr bwMode="auto">
            <a:xfrm>
              <a:off x="4508063" y="3738138"/>
              <a:ext cx="21313" cy="27451"/>
            </a:xfrm>
            <a:custGeom>
              <a:avLst/>
              <a:gdLst>
                <a:gd name="T0" fmla="*/ 2147483647 w 29"/>
                <a:gd name="T1" fmla="*/ 0 h 47"/>
                <a:gd name="T2" fmla="*/ 2147483647 w 29"/>
                <a:gd name="T3" fmla="*/ 2147483647 h 47"/>
                <a:gd name="T4" fmla="*/ 0 w 29"/>
                <a:gd name="T5" fmla="*/ 2147483647 h 47"/>
                <a:gd name="T6" fmla="*/ 2147483647 w 29"/>
                <a:gd name="T7" fmla="*/ 0 h 47"/>
                <a:gd name="T8" fmla="*/ 2147483647 w 29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47"/>
                <a:gd name="T17" fmla="*/ 29 w 29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47">
                  <a:moveTo>
                    <a:pt x="29" y="0"/>
                  </a:moveTo>
                  <a:lnTo>
                    <a:pt x="22" y="47"/>
                  </a:lnTo>
                  <a:lnTo>
                    <a:pt x="0" y="47"/>
                  </a:lnTo>
                  <a:lnTo>
                    <a:pt x="6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0" name="Freeform 169"/>
            <p:cNvSpPr>
              <a:spLocks/>
            </p:cNvSpPr>
            <p:nvPr/>
          </p:nvSpPr>
          <p:spPr bwMode="auto">
            <a:xfrm>
              <a:off x="4451735" y="3738138"/>
              <a:ext cx="22836" cy="27451"/>
            </a:xfrm>
            <a:custGeom>
              <a:avLst/>
              <a:gdLst>
                <a:gd name="T0" fmla="*/ 2147483647 w 30"/>
                <a:gd name="T1" fmla="*/ 0 h 47"/>
                <a:gd name="T2" fmla="*/ 2147483647 w 30"/>
                <a:gd name="T3" fmla="*/ 2147483647 h 47"/>
                <a:gd name="T4" fmla="*/ 0 w 30"/>
                <a:gd name="T5" fmla="*/ 2147483647 h 47"/>
                <a:gd name="T6" fmla="*/ 2147483647 w 30"/>
                <a:gd name="T7" fmla="*/ 0 h 47"/>
                <a:gd name="T8" fmla="*/ 2147483647 w 30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7"/>
                <a:gd name="T17" fmla="*/ 30 w 30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7">
                  <a:moveTo>
                    <a:pt x="30" y="0"/>
                  </a:moveTo>
                  <a:lnTo>
                    <a:pt x="22" y="47"/>
                  </a:lnTo>
                  <a:lnTo>
                    <a:pt x="0" y="47"/>
                  </a:lnTo>
                  <a:lnTo>
                    <a:pt x="8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1" name="Freeform 170"/>
            <p:cNvSpPr>
              <a:spLocks/>
            </p:cNvSpPr>
            <p:nvPr/>
          </p:nvSpPr>
          <p:spPr bwMode="auto">
            <a:xfrm>
              <a:off x="4395407" y="3738138"/>
              <a:ext cx="25881" cy="27451"/>
            </a:xfrm>
            <a:custGeom>
              <a:avLst/>
              <a:gdLst>
                <a:gd name="T0" fmla="*/ 2147483647 w 33"/>
                <a:gd name="T1" fmla="*/ 0 h 47"/>
                <a:gd name="T2" fmla="*/ 2147483647 w 33"/>
                <a:gd name="T3" fmla="*/ 2147483647 h 47"/>
                <a:gd name="T4" fmla="*/ 0 w 33"/>
                <a:gd name="T5" fmla="*/ 2147483647 h 47"/>
                <a:gd name="T6" fmla="*/ 2147483647 w 33"/>
                <a:gd name="T7" fmla="*/ 0 h 47"/>
                <a:gd name="T8" fmla="*/ 2147483647 w 33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47"/>
                <a:gd name="T17" fmla="*/ 33 w 33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47">
                  <a:moveTo>
                    <a:pt x="33" y="0"/>
                  </a:moveTo>
                  <a:lnTo>
                    <a:pt x="23" y="47"/>
                  </a:lnTo>
                  <a:lnTo>
                    <a:pt x="0" y="47"/>
                  </a:lnTo>
                  <a:lnTo>
                    <a:pt x="10" y="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4C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8" name="Text Box 171"/>
          <p:cNvSpPr txBox="1">
            <a:spLocks noChangeArrowheads="1"/>
          </p:cNvSpPr>
          <p:nvPr/>
        </p:nvSpPr>
        <p:spPr bwMode="auto">
          <a:xfrm>
            <a:off x="4427538" y="3068638"/>
            <a:ext cx="731837" cy="381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FF3399"/>
                </a:solidFill>
                <a:latin typeface="Impact" pitchFamily="34" charset="0"/>
              </a:rPr>
              <a:t>GMS</a:t>
            </a:r>
          </a:p>
        </p:txBody>
      </p:sp>
      <p:sp>
        <p:nvSpPr>
          <p:cNvPr id="319" name="AutoShape 97"/>
          <p:cNvSpPr>
            <a:spLocks noChangeAspect="1" noChangeArrowheads="1"/>
          </p:cNvSpPr>
          <p:nvPr/>
        </p:nvSpPr>
        <p:spPr bwMode="auto">
          <a:xfrm>
            <a:off x="2786063" y="3143250"/>
            <a:ext cx="1236662" cy="6477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31750">
            <a:solidFill>
              <a:srgbClr val="CCCC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b="1" noProof="1"/>
              <a:t>Zahtev sa pratećim dokumentima</a:t>
            </a:r>
          </a:p>
        </p:txBody>
      </p:sp>
      <p:sp>
        <p:nvSpPr>
          <p:cNvPr id="320" name="Freeform 104"/>
          <p:cNvSpPr>
            <a:spLocks/>
          </p:cNvSpPr>
          <p:nvPr/>
        </p:nvSpPr>
        <p:spPr bwMode="auto">
          <a:xfrm>
            <a:off x="7235825" y="4005263"/>
            <a:ext cx="1873250" cy="966787"/>
          </a:xfrm>
          <a:custGeom>
            <a:avLst/>
            <a:gdLst>
              <a:gd name="T0" fmla="*/ 2147483647 w 993"/>
              <a:gd name="T1" fmla="*/ 2147483647 h 672"/>
              <a:gd name="T2" fmla="*/ 2147483647 w 993"/>
              <a:gd name="T3" fmla="*/ 2147483647 h 672"/>
              <a:gd name="T4" fmla="*/ 2147483647 w 993"/>
              <a:gd name="T5" fmla="*/ 2147483647 h 672"/>
              <a:gd name="T6" fmla="*/ 2147483647 w 993"/>
              <a:gd name="T7" fmla="*/ 2147483647 h 672"/>
              <a:gd name="T8" fmla="*/ 2147483647 w 993"/>
              <a:gd name="T9" fmla="*/ 2147483647 h 672"/>
              <a:gd name="T10" fmla="*/ 2147483647 w 993"/>
              <a:gd name="T11" fmla="*/ 2147483647 h 672"/>
              <a:gd name="T12" fmla="*/ 2147483647 w 993"/>
              <a:gd name="T13" fmla="*/ 2147483647 h 672"/>
              <a:gd name="T14" fmla="*/ 2147483647 w 993"/>
              <a:gd name="T15" fmla="*/ 2147483647 h 672"/>
              <a:gd name="T16" fmla="*/ 2147483647 w 993"/>
              <a:gd name="T17" fmla="*/ 2147483647 h 672"/>
              <a:gd name="T18" fmla="*/ 0 w 993"/>
              <a:gd name="T19" fmla="*/ 2147483647 h 672"/>
              <a:gd name="T20" fmla="*/ 0 w 993"/>
              <a:gd name="T21" fmla="*/ 2147483647 h 672"/>
              <a:gd name="T22" fmla="*/ 2147483647 w 993"/>
              <a:gd name="T23" fmla="*/ 2147483647 h 672"/>
              <a:gd name="T24" fmla="*/ 2147483647 w 993"/>
              <a:gd name="T25" fmla="*/ 2147483647 h 672"/>
              <a:gd name="T26" fmla="*/ 2147483647 w 993"/>
              <a:gd name="T27" fmla="*/ 2147483647 h 672"/>
              <a:gd name="T28" fmla="*/ 2147483647 w 993"/>
              <a:gd name="T29" fmla="*/ 2147483647 h 672"/>
              <a:gd name="T30" fmla="*/ 2147483647 w 993"/>
              <a:gd name="T31" fmla="*/ 2147483647 h 672"/>
              <a:gd name="T32" fmla="*/ 2147483647 w 993"/>
              <a:gd name="T33" fmla="*/ 2147483647 h 672"/>
              <a:gd name="T34" fmla="*/ 2147483647 w 993"/>
              <a:gd name="T35" fmla="*/ 2147483647 h 672"/>
              <a:gd name="T36" fmla="*/ 2147483647 w 993"/>
              <a:gd name="T37" fmla="*/ 0 h 672"/>
              <a:gd name="T38" fmla="*/ 2147483647 w 993"/>
              <a:gd name="T39" fmla="*/ 0 h 672"/>
              <a:gd name="T40" fmla="*/ 2147483647 w 993"/>
              <a:gd name="T41" fmla="*/ 2147483647 h 672"/>
              <a:gd name="T42" fmla="*/ 2147483647 w 993"/>
              <a:gd name="T43" fmla="*/ 2147483647 h 672"/>
              <a:gd name="T44" fmla="*/ 2147483647 w 993"/>
              <a:gd name="T45" fmla="*/ 2147483647 h 672"/>
              <a:gd name="T46" fmla="*/ 2147483647 w 993"/>
              <a:gd name="T47" fmla="*/ 2147483647 h 672"/>
              <a:gd name="T48" fmla="*/ 2147483647 w 993"/>
              <a:gd name="T49" fmla="*/ 2147483647 h 672"/>
              <a:gd name="T50" fmla="*/ 2147483647 w 993"/>
              <a:gd name="T51" fmla="*/ 2147483647 h 672"/>
              <a:gd name="T52" fmla="*/ 2147483647 w 993"/>
              <a:gd name="T53" fmla="*/ 2147483647 h 672"/>
              <a:gd name="T54" fmla="*/ 2147483647 w 993"/>
              <a:gd name="T55" fmla="*/ 2147483647 h 672"/>
              <a:gd name="T56" fmla="*/ 2147483647 w 993"/>
              <a:gd name="T57" fmla="*/ 2147483647 h 672"/>
              <a:gd name="T58" fmla="*/ 2147483647 w 993"/>
              <a:gd name="T59" fmla="*/ 2147483647 h 672"/>
              <a:gd name="T60" fmla="*/ 2147483647 w 993"/>
              <a:gd name="T61" fmla="*/ 2147483647 h 672"/>
              <a:gd name="T62" fmla="*/ 2147483647 w 993"/>
              <a:gd name="T63" fmla="*/ 2147483647 h 672"/>
              <a:gd name="T64" fmla="*/ 2147483647 w 993"/>
              <a:gd name="T65" fmla="*/ 2147483647 h 672"/>
              <a:gd name="T66" fmla="*/ 2147483647 w 993"/>
              <a:gd name="T67" fmla="*/ 2147483647 h 672"/>
              <a:gd name="T68" fmla="*/ 2147483647 w 993"/>
              <a:gd name="T69" fmla="*/ 2147483647 h 672"/>
              <a:gd name="T70" fmla="*/ 2147483647 w 993"/>
              <a:gd name="T71" fmla="*/ 2147483647 h 672"/>
              <a:gd name="T72" fmla="*/ 2147483647 w 993"/>
              <a:gd name="T73" fmla="*/ 2147483647 h 67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993"/>
              <a:gd name="T112" fmla="*/ 0 h 672"/>
              <a:gd name="T113" fmla="*/ 993 w 993"/>
              <a:gd name="T114" fmla="*/ 672 h 672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993" h="672">
                <a:moveTo>
                  <a:pt x="929" y="672"/>
                </a:moveTo>
                <a:lnTo>
                  <a:pt x="66" y="672"/>
                </a:lnTo>
                <a:lnTo>
                  <a:pt x="49" y="671"/>
                </a:lnTo>
                <a:lnTo>
                  <a:pt x="36" y="667"/>
                </a:lnTo>
                <a:lnTo>
                  <a:pt x="24" y="662"/>
                </a:lnTo>
                <a:lnTo>
                  <a:pt x="15" y="655"/>
                </a:lnTo>
                <a:lnTo>
                  <a:pt x="8" y="644"/>
                </a:lnTo>
                <a:lnTo>
                  <a:pt x="4" y="634"/>
                </a:lnTo>
                <a:lnTo>
                  <a:pt x="1" y="622"/>
                </a:lnTo>
                <a:lnTo>
                  <a:pt x="0" y="608"/>
                </a:lnTo>
                <a:lnTo>
                  <a:pt x="0" y="65"/>
                </a:lnTo>
                <a:lnTo>
                  <a:pt x="1" y="51"/>
                </a:lnTo>
                <a:lnTo>
                  <a:pt x="4" y="38"/>
                </a:lnTo>
                <a:lnTo>
                  <a:pt x="8" y="28"/>
                </a:lnTo>
                <a:lnTo>
                  <a:pt x="15" y="18"/>
                </a:lnTo>
                <a:lnTo>
                  <a:pt x="24" y="11"/>
                </a:lnTo>
                <a:lnTo>
                  <a:pt x="36" y="5"/>
                </a:lnTo>
                <a:lnTo>
                  <a:pt x="49" y="2"/>
                </a:lnTo>
                <a:lnTo>
                  <a:pt x="66" y="0"/>
                </a:lnTo>
                <a:lnTo>
                  <a:pt x="929" y="0"/>
                </a:lnTo>
                <a:lnTo>
                  <a:pt x="945" y="2"/>
                </a:lnTo>
                <a:lnTo>
                  <a:pt x="959" y="5"/>
                </a:lnTo>
                <a:lnTo>
                  <a:pt x="969" y="11"/>
                </a:lnTo>
                <a:lnTo>
                  <a:pt x="978" y="18"/>
                </a:lnTo>
                <a:lnTo>
                  <a:pt x="986" y="28"/>
                </a:lnTo>
                <a:lnTo>
                  <a:pt x="990" y="38"/>
                </a:lnTo>
                <a:lnTo>
                  <a:pt x="992" y="51"/>
                </a:lnTo>
                <a:lnTo>
                  <a:pt x="993" y="65"/>
                </a:lnTo>
                <a:lnTo>
                  <a:pt x="993" y="608"/>
                </a:lnTo>
                <a:lnTo>
                  <a:pt x="992" y="622"/>
                </a:lnTo>
                <a:lnTo>
                  <a:pt x="990" y="634"/>
                </a:lnTo>
                <a:lnTo>
                  <a:pt x="986" y="644"/>
                </a:lnTo>
                <a:lnTo>
                  <a:pt x="978" y="655"/>
                </a:lnTo>
                <a:lnTo>
                  <a:pt x="969" y="662"/>
                </a:lnTo>
                <a:lnTo>
                  <a:pt x="959" y="667"/>
                </a:lnTo>
                <a:lnTo>
                  <a:pt x="945" y="671"/>
                </a:lnTo>
                <a:lnTo>
                  <a:pt x="929" y="67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Garant odobren i unet i GMS</a:t>
            </a:r>
            <a:endParaRPr lang="cs-CZ" altLang="en-US"/>
          </a:p>
        </p:txBody>
      </p:sp>
      <p:sp>
        <p:nvSpPr>
          <p:cNvPr id="321" name="AutoShape 97"/>
          <p:cNvSpPr>
            <a:spLocks noChangeAspect="1" noChangeArrowheads="1"/>
          </p:cNvSpPr>
          <p:nvPr/>
        </p:nvSpPr>
        <p:spPr bwMode="auto">
          <a:xfrm>
            <a:off x="2811463" y="4221163"/>
            <a:ext cx="1255712" cy="4318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31750">
            <a:solidFill>
              <a:srgbClr val="CCCC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b="1" noProof="1"/>
              <a:t>Odobrenje garanta</a:t>
            </a:r>
          </a:p>
        </p:txBody>
      </p:sp>
      <p:sp>
        <p:nvSpPr>
          <p:cNvPr id="322" name="AutoShape 97"/>
          <p:cNvSpPr>
            <a:spLocks noChangeAspect="1" noChangeArrowheads="1"/>
          </p:cNvSpPr>
          <p:nvPr/>
        </p:nvSpPr>
        <p:spPr bwMode="auto">
          <a:xfrm>
            <a:off x="2786063" y="4214813"/>
            <a:ext cx="1250950" cy="4318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31750">
            <a:solidFill>
              <a:srgbClr val="CCCC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b="1" noProof="1"/>
              <a:t>Odobrenje garanta</a:t>
            </a:r>
          </a:p>
        </p:txBody>
      </p:sp>
      <p:sp>
        <p:nvSpPr>
          <p:cNvPr id="323" name="AutoShape 97"/>
          <p:cNvSpPr>
            <a:spLocks noChangeAspect="1" noChangeArrowheads="1"/>
          </p:cNvSpPr>
          <p:nvPr/>
        </p:nvSpPr>
        <p:spPr bwMode="auto">
          <a:xfrm>
            <a:off x="522288" y="4643438"/>
            <a:ext cx="1263650" cy="585787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31750">
            <a:solidFill>
              <a:srgbClr val="CCCC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b="1" noProof="1"/>
              <a:t>„Garantna isprava“ </a:t>
            </a:r>
          </a:p>
        </p:txBody>
      </p:sp>
      <p:sp>
        <p:nvSpPr>
          <p:cNvPr id="325" name="Text Box 171"/>
          <p:cNvSpPr txBox="1">
            <a:spLocks noChangeArrowheads="1"/>
          </p:cNvSpPr>
          <p:nvPr/>
        </p:nvSpPr>
        <p:spPr bwMode="auto">
          <a:xfrm>
            <a:off x="4500563" y="5091113"/>
            <a:ext cx="730250" cy="4619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en-US" sz="2400" b="1">
                <a:solidFill>
                  <a:srgbClr val="FF3399"/>
                </a:solidFill>
                <a:latin typeface="Impact" pitchFamily="34" charset="0"/>
              </a:rPr>
              <a:t>GRN</a:t>
            </a:r>
            <a:endParaRPr lang="en-US" altLang="en-US" sz="2400" b="1">
              <a:solidFill>
                <a:srgbClr val="FF3399"/>
              </a:solidFill>
              <a:latin typeface="Impact" pitchFamily="34" charset="0"/>
            </a:endParaRPr>
          </a:p>
        </p:txBody>
      </p:sp>
      <p:sp>
        <p:nvSpPr>
          <p:cNvPr id="326" name="Text Box 171"/>
          <p:cNvSpPr txBox="1">
            <a:spLocks noChangeArrowheads="1"/>
          </p:cNvSpPr>
          <p:nvPr/>
        </p:nvSpPr>
        <p:spPr bwMode="auto">
          <a:xfrm>
            <a:off x="4467225" y="4271963"/>
            <a:ext cx="731838" cy="381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FF3399"/>
                </a:solidFill>
                <a:latin typeface="Impact" pitchFamily="34" charset="0"/>
              </a:rPr>
              <a:t>GMS</a:t>
            </a:r>
          </a:p>
        </p:txBody>
      </p:sp>
      <p:sp>
        <p:nvSpPr>
          <p:cNvPr id="244" name="AutoShape 97"/>
          <p:cNvSpPr>
            <a:spLocks noChangeAspect="1" noChangeArrowheads="1"/>
          </p:cNvSpPr>
          <p:nvPr/>
        </p:nvSpPr>
        <p:spPr bwMode="auto">
          <a:xfrm>
            <a:off x="2820987" y="5322888"/>
            <a:ext cx="2143813" cy="4318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31750">
            <a:solidFill>
              <a:srgbClr val="CCCC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b="1" noProof="1"/>
              <a:t>Odobrenje </a:t>
            </a:r>
            <a:r>
              <a:rPr lang="sr-Latn-RS" altLang="en-US" sz="1200" b="1" noProof="1" smtClean="0"/>
              <a:t>odobrenje nosiocu postupka</a:t>
            </a:r>
            <a:r>
              <a:rPr lang="en-US" altLang="en-US" sz="1200" b="1" noProof="1" smtClean="0"/>
              <a:t>(</a:t>
            </a:r>
            <a:r>
              <a:rPr lang="en-US" altLang="en-US" sz="1200" b="1" noProof="1" smtClean="0">
                <a:solidFill>
                  <a:srgbClr val="FF0000"/>
                </a:solidFill>
              </a:rPr>
              <a:t>GRN</a:t>
            </a:r>
            <a:r>
              <a:rPr lang="en-US" altLang="en-US" sz="1200" b="1" noProof="1"/>
              <a:t>, </a:t>
            </a:r>
            <a:r>
              <a:rPr lang="en-US" altLang="en-US" sz="1200" b="1" noProof="1">
                <a:solidFill>
                  <a:srgbClr val="FF0000"/>
                </a:solidFill>
              </a:rPr>
              <a:t>PIN</a:t>
            </a:r>
            <a:r>
              <a:rPr lang="en-US" altLang="en-US" sz="1200" b="1" noProof="1"/>
              <a:t>)</a:t>
            </a:r>
          </a:p>
        </p:txBody>
      </p:sp>
      <p:sp>
        <p:nvSpPr>
          <p:cNvPr id="245" name="Freeform 104"/>
          <p:cNvSpPr>
            <a:spLocks/>
          </p:cNvSpPr>
          <p:nvPr/>
        </p:nvSpPr>
        <p:spPr bwMode="auto">
          <a:xfrm>
            <a:off x="7272338" y="4000500"/>
            <a:ext cx="1871662" cy="966788"/>
          </a:xfrm>
          <a:custGeom>
            <a:avLst/>
            <a:gdLst>
              <a:gd name="T0" fmla="*/ 2147483647 w 993"/>
              <a:gd name="T1" fmla="*/ 2147483647 h 672"/>
              <a:gd name="T2" fmla="*/ 2147483647 w 993"/>
              <a:gd name="T3" fmla="*/ 2147483647 h 672"/>
              <a:gd name="T4" fmla="*/ 2147483647 w 993"/>
              <a:gd name="T5" fmla="*/ 2147483647 h 672"/>
              <a:gd name="T6" fmla="*/ 2147483647 w 993"/>
              <a:gd name="T7" fmla="*/ 2147483647 h 672"/>
              <a:gd name="T8" fmla="*/ 2147483647 w 993"/>
              <a:gd name="T9" fmla="*/ 2147483647 h 672"/>
              <a:gd name="T10" fmla="*/ 2147483647 w 993"/>
              <a:gd name="T11" fmla="*/ 2147483647 h 672"/>
              <a:gd name="T12" fmla="*/ 2147483647 w 993"/>
              <a:gd name="T13" fmla="*/ 2147483647 h 672"/>
              <a:gd name="T14" fmla="*/ 2147483647 w 993"/>
              <a:gd name="T15" fmla="*/ 2147483647 h 672"/>
              <a:gd name="T16" fmla="*/ 2147483647 w 993"/>
              <a:gd name="T17" fmla="*/ 2147483647 h 672"/>
              <a:gd name="T18" fmla="*/ 0 w 993"/>
              <a:gd name="T19" fmla="*/ 2147483647 h 672"/>
              <a:gd name="T20" fmla="*/ 0 w 993"/>
              <a:gd name="T21" fmla="*/ 2147483647 h 672"/>
              <a:gd name="T22" fmla="*/ 2147483647 w 993"/>
              <a:gd name="T23" fmla="*/ 2147483647 h 672"/>
              <a:gd name="T24" fmla="*/ 2147483647 w 993"/>
              <a:gd name="T25" fmla="*/ 2147483647 h 672"/>
              <a:gd name="T26" fmla="*/ 2147483647 w 993"/>
              <a:gd name="T27" fmla="*/ 2147483647 h 672"/>
              <a:gd name="T28" fmla="*/ 2147483647 w 993"/>
              <a:gd name="T29" fmla="*/ 2147483647 h 672"/>
              <a:gd name="T30" fmla="*/ 2147483647 w 993"/>
              <a:gd name="T31" fmla="*/ 2147483647 h 672"/>
              <a:gd name="T32" fmla="*/ 2147483647 w 993"/>
              <a:gd name="T33" fmla="*/ 2147483647 h 672"/>
              <a:gd name="T34" fmla="*/ 2147483647 w 993"/>
              <a:gd name="T35" fmla="*/ 2147483647 h 672"/>
              <a:gd name="T36" fmla="*/ 2147483647 w 993"/>
              <a:gd name="T37" fmla="*/ 0 h 672"/>
              <a:gd name="T38" fmla="*/ 2147483647 w 993"/>
              <a:gd name="T39" fmla="*/ 0 h 672"/>
              <a:gd name="T40" fmla="*/ 2147483647 w 993"/>
              <a:gd name="T41" fmla="*/ 2147483647 h 672"/>
              <a:gd name="T42" fmla="*/ 2147483647 w 993"/>
              <a:gd name="T43" fmla="*/ 2147483647 h 672"/>
              <a:gd name="T44" fmla="*/ 2147483647 w 993"/>
              <a:gd name="T45" fmla="*/ 2147483647 h 672"/>
              <a:gd name="T46" fmla="*/ 2147483647 w 993"/>
              <a:gd name="T47" fmla="*/ 2147483647 h 672"/>
              <a:gd name="T48" fmla="*/ 2147483647 w 993"/>
              <a:gd name="T49" fmla="*/ 2147483647 h 672"/>
              <a:gd name="T50" fmla="*/ 2147483647 w 993"/>
              <a:gd name="T51" fmla="*/ 2147483647 h 672"/>
              <a:gd name="T52" fmla="*/ 2147483647 w 993"/>
              <a:gd name="T53" fmla="*/ 2147483647 h 672"/>
              <a:gd name="T54" fmla="*/ 2147483647 w 993"/>
              <a:gd name="T55" fmla="*/ 2147483647 h 672"/>
              <a:gd name="T56" fmla="*/ 2147483647 w 993"/>
              <a:gd name="T57" fmla="*/ 2147483647 h 672"/>
              <a:gd name="T58" fmla="*/ 2147483647 w 993"/>
              <a:gd name="T59" fmla="*/ 2147483647 h 672"/>
              <a:gd name="T60" fmla="*/ 2147483647 w 993"/>
              <a:gd name="T61" fmla="*/ 2147483647 h 672"/>
              <a:gd name="T62" fmla="*/ 2147483647 w 993"/>
              <a:gd name="T63" fmla="*/ 2147483647 h 672"/>
              <a:gd name="T64" fmla="*/ 2147483647 w 993"/>
              <a:gd name="T65" fmla="*/ 2147483647 h 672"/>
              <a:gd name="T66" fmla="*/ 2147483647 w 993"/>
              <a:gd name="T67" fmla="*/ 2147483647 h 672"/>
              <a:gd name="T68" fmla="*/ 2147483647 w 993"/>
              <a:gd name="T69" fmla="*/ 2147483647 h 672"/>
              <a:gd name="T70" fmla="*/ 2147483647 w 993"/>
              <a:gd name="T71" fmla="*/ 2147483647 h 672"/>
              <a:gd name="T72" fmla="*/ 2147483647 w 993"/>
              <a:gd name="T73" fmla="*/ 2147483647 h 67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993"/>
              <a:gd name="T112" fmla="*/ 0 h 672"/>
              <a:gd name="T113" fmla="*/ 993 w 993"/>
              <a:gd name="T114" fmla="*/ 672 h 672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993" h="672">
                <a:moveTo>
                  <a:pt x="929" y="672"/>
                </a:moveTo>
                <a:lnTo>
                  <a:pt x="66" y="672"/>
                </a:lnTo>
                <a:lnTo>
                  <a:pt x="49" y="671"/>
                </a:lnTo>
                <a:lnTo>
                  <a:pt x="36" y="667"/>
                </a:lnTo>
                <a:lnTo>
                  <a:pt x="24" y="662"/>
                </a:lnTo>
                <a:lnTo>
                  <a:pt x="15" y="655"/>
                </a:lnTo>
                <a:lnTo>
                  <a:pt x="8" y="644"/>
                </a:lnTo>
                <a:lnTo>
                  <a:pt x="4" y="634"/>
                </a:lnTo>
                <a:lnTo>
                  <a:pt x="1" y="622"/>
                </a:lnTo>
                <a:lnTo>
                  <a:pt x="0" y="608"/>
                </a:lnTo>
                <a:lnTo>
                  <a:pt x="0" y="65"/>
                </a:lnTo>
                <a:lnTo>
                  <a:pt x="1" y="51"/>
                </a:lnTo>
                <a:lnTo>
                  <a:pt x="4" y="38"/>
                </a:lnTo>
                <a:lnTo>
                  <a:pt x="8" y="28"/>
                </a:lnTo>
                <a:lnTo>
                  <a:pt x="15" y="18"/>
                </a:lnTo>
                <a:lnTo>
                  <a:pt x="24" y="11"/>
                </a:lnTo>
                <a:lnTo>
                  <a:pt x="36" y="5"/>
                </a:lnTo>
                <a:lnTo>
                  <a:pt x="49" y="2"/>
                </a:lnTo>
                <a:lnTo>
                  <a:pt x="66" y="0"/>
                </a:lnTo>
                <a:lnTo>
                  <a:pt x="929" y="0"/>
                </a:lnTo>
                <a:lnTo>
                  <a:pt x="945" y="2"/>
                </a:lnTo>
                <a:lnTo>
                  <a:pt x="959" y="5"/>
                </a:lnTo>
                <a:lnTo>
                  <a:pt x="969" y="11"/>
                </a:lnTo>
                <a:lnTo>
                  <a:pt x="978" y="18"/>
                </a:lnTo>
                <a:lnTo>
                  <a:pt x="986" y="28"/>
                </a:lnTo>
                <a:lnTo>
                  <a:pt x="990" y="38"/>
                </a:lnTo>
                <a:lnTo>
                  <a:pt x="992" y="51"/>
                </a:lnTo>
                <a:lnTo>
                  <a:pt x="993" y="65"/>
                </a:lnTo>
                <a:lnTo>
                  <a:pt x="993" y="608"/>
                </a:lnTo>
                <a:lnTo>
                  <a:pt x="992" y="622"/>
                </a:lnTo>
                <a:lnTo>
                  <a:pt x="990" y="634"/>
                </a:lnTo>
                <a:lnTo>
                  <a:pt x="986" y="644"/>
                </a:lnTo>
                <a:lnTo>
                  <a:pt x="978" y="655"/>
                </a:lnTo>
                <a:lnTo>
                  <a:pt x="969" y="662"/>
                </a:lnTo>
                <a:lnTo>
                  <a:pt x="959" y="667"/>
                </a:lnTo>
                <a:lnTo>
                  <a:pt x="945" y="671"/>
                </a:lnTo>
                <a:lnTo>
                  <a:pt x="929" y="67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Garant odobren i unet u GMS</a:t>
            </a:r>
            <a:endParaRPr lang="cs-CZ" altLang="en-US"/>
          </a:p>
        </p:txBody>
      </p:sp>
      <p:sp>
        <p:nvSpPr>
          <p:cNvPr id="248" name="AutoShape 97"/>
          <p:cNvSpPr>
            <a:spLocks noChangeAspect="1" noChangeArrowheads="1"/>
          </p:cNvSpPr>
          <p:nvPr/>
        </p:nvSpPr>
        <p:spPr bwMode="auto">
          <a:xfrm>
            <a:off x="2870731" y="5322094"/>
            <a:ext cx="2116928" cy="4318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31750">
            <a:solidFill>
              <a:srgbClr val="CCCC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b="1" noProof="1"/>
              <a:t>Odobrenje </a:t>
            </a:r>
            <a:r>
              <a:rPr lang="sr-Latn-RS" altLang="en-US" sz="1200" b="1" noProof="1" smtClean="0"/>
              <a:t>nosiocu postupka</a:t>
            </a:r>
            <a:r>
              <a:rPr lang="en-US" altLang="en-US" sz="1200" b="1" noProof="1" smtClean="0"/>
              <a:t>(</a:t>
            </a:r>
            <a:r>
              <a:rPr lang="en-US" altLang="en-US" sz="1200" b="1" noProof="1" smtClean="0">
                <a:solidFill>
                  <a:srgbClr val="FF0000"/>
                </a:solidFill>
              </a:rPr>
              <a:t>GRN</a:t>
            </a:r>
            <a:r>
              <a:rPr lang="en-US" altLang="en-US" sz="1200" b="1" noProof="1"/>
              <a:t>, </a:t>
            </a:r>
            <a:r>
              <a:rPr lang="en-US" altLang="en-US" sz="1200" b="1" noProof="1">
                <a:solidFill>
                  <a:srgbClr val="FF0000"/>
                </a:solidFill>
              </a:rPr>
              <a:t>PIN</a:t>
            </a:r>
            <a:r>
              <a:rPr lang="en-US" altLang="en-US" sz="1200" b="1" noProof="1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275701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00226 -0.00301 L 0.39549 -0.0097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5300" y="-3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63" presetClass="path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-0.0044 L 0.36424 -0.0034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8500" y="4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3.7037E-7 L -0.37431 -0.0034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4600" y="-18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03 0.00024 L -0.00486 -0.1821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00" y="-91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7.40741E-7 L -0.24653 0.00023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26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74" dur="2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9" dur="2000" fill="hold"/>
                                        <p:tgtEl>
                                          <p:spTgt spid="3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00371 L -0.00573 -0.3037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00" y="-1537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1.11111E-6 L -0.24896 1.11111E-6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4" grpId="0" animBg="1"/>
      <p:bldP spid="318" grpId="0"/>
      <p:bldP spid="318" grpId="1"/>
      <p:bldP spid="318" grpId="2"/>
      <p:bldP spid="318" grpId="3"/>
      <p:bldP spid="319" grpId="0" animBg="1"/>
      <p:bldP spid="319" grpId="1" animBg="1"/>
      <p:bldP spid="320" grpId="0" animBg="1"/>
      <p:bldP spid="320" grpId="1" animBg="1"/>
      <p:bldP spid="320" grpId="2" animBg="1"/>
      <p:bldP spid="321" grpId="0" animBg="1"/>
      <p:bldP spid="322" grpId="0" animBg="1"/>
      <p:bldP spid="322" grpId="1" animBg="1"/>
      <p:bldP spid="323" grpId="0" animBg="1"/>
      <p:bldP spid="323" grpId="1" animBg="1"/>
      <p:bldP spid="325" grpId="0"/>
      <p:bldP spid="325" grpId="1"/>
      <p:bldP spid="325" grpId="2"/>
      <p:bldP spid="326" grpId="0"/>
      <p:bldP spid="326" grpId="1"/>
      <p:bldP spid="326" grpId="2"/>
      <p:bldP spid="244" grpId="0" animBg="1"/>
      <p:bldP spid="244" grpId="1" animBg="1"/>
      <p:bldP spid="245" grpId="0" animBg="1"/>
      <p:bldP spid="24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/>
          <p:cNvSpPr txBox="1">
            <a:spLocks/>
          </p:cNvSpPr>
          <p:nvPr/>
        </p:nvSpPr>
        <p:spPr bwMode="auto">
          <a:xfrm>
            <a:off x="0" y="107950"/>
            <a:ext cx="91440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r-Latn-CS" altLang="en-US" sz="3800" b="1" dirty="0">
                <a:solidFill>
                  <a:srgbClr val="002060"/>
                </a:solidFill>
              </a:rPr>
              <a:t>NCTS </a:t>
            </a:r>
            <a:r>
              <a:rPr lang="en-US" altLang="en-US" sz="3800" b="1" dirty="0">
                <a:solidFill>
                  <a:srgbClr val="002060"/>
                </a:solidFill>
              </a:rPr>
              <a:t>&amp;</a:t>
            </a:r>
            <a:r>
              <a:rPr lang="sr-Latn-CS" altLang="en-US" sz="3800" b="1" dirty="0">
                <a:solidFill>
                  <a:srgbClr val="002060"/>
                </a:solidFill>
              </a:rPr>
              <a:t> GMS e</a:t>
            </a:r>
            <a:r>
              <a:rPr lang="en-US" altLang="en-US" sz="3800" b="1" dirty="0">
                <a:solidFill>
                  <a:srgbClr val="002060"/>
                </a:solidFill>
              </a:rPr>
              <a:t>-</a:t>
            </a:r>
            <a:r>
              <a:rPr lang="en-US" altLang="en-US" sz="3800" b="1" dirty="0" err="1">
                <a:solidFill>
                  <a:srgbClr val="002060"/>
                </a:solidFill>
              </a:rPr>
              <a:t>komunikacija</a:t>
            </a:r>
            <a:endParaRPr lang="en-GB" altLang="cs-CZ" sz="3800" b="1" dirty="0">
              <a:solidFill>
                <a:srgbClr val="002060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en-GB" altLang="cs-CZ" sz="38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24579" name="Obdélník 2"/>
          <p:cNvSpPr>
            <a:spLocks noChangeArrowheads="1"/>
          </p:cNvSpPr>
          <p:nvPr/>
        </p:nvSpPr>
        <p:spPr bwMode="auto">
          <a:xfrm>
            <a:off x="468313" y="1844675"/>
            <a:ext cx="867568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buFont typeface="Arial" charset="0"/>
              <a:buChar char="•"/>
            </a:pPr>
            <a:r>
              <a:rPr lang="cs-CZ" altLang="en-US" sz="2400">
                <a:solidFill>
                  <a:srgbClr val="000066"/>
                </a:solidFill>
              </a:rPr>
              <a:t>Authorisation for e-communication with COoGua</a:t>
            </a:r>
          </a:p>
          <a:p>
            <a:pPr lvl="1">
              <a:buFont typeface="Arial" charset="0"/>
              <a:buChar char="•"/>
            </a:pPr>
            <a:r>
              <a:rPr lang="en-GB" altLang="en-US" sz="2400">
                <a:solidFill>
                  <a:srgbClr val="000066"/>
                </a:solidFill>
              </a:rPr>
              <a:t>e-Communication between a </a:t>
            </a:r>
            <a:r>
              <a:rPr lang="cs-CZ" altLang="en-US" sz="2400">
                <a:solidFill>
                  <a:srgbClr val="000066"/>
                </a:solidFill>
              </a:rPr>
              <a:t>Guarantor </a:t>
            </a:r>
            <a:r>
              <a:rPr lang="en-GB" altLang="en-US" sz="2400">
                <a:solidFill>
                  <a:srgbClr val="000066"/>
                </a:solidFill>
              </a:rPr>
              <a:t>and GMS = animation</a:t>
            </a:r>
          </a:p>
          <a:p>
            <a:pPr lvl="1">
              <a:buFont typeface="Arial" charset="0"/>
              <a:buChar char="•"/>
            </a:pPr>
            <a:r>
              <a:rPr lang="en-GB" altLang="en-US" sz="2400">
                <a:solidFill>
                  <a:srgbClr val="000066"/>
                </a:solidFill>
              </a:rPr>
              <a:t>Scope of online provided information (24/7 service)</a:t>
            </a:r>
          </a:p>
        </p:txBody>
      </p:sp>
      <p:pic>
        <p:nvPicPr>
          <p:cNvPr id="24580" name="Picture 2" descr="E:\Kosovo\prez\to show\20110830145604_000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37" t="32600" r="11195" b="12906"/>
          <a:stretch>
            <a:fillRect/>
          </a:stretch>
        </p:blipFill>
        <p:spPr bwMode="auto">
          <a:xfrm>
            <a:off x="0" y="908050"/>
            <a:ext cx="9166225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76019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1"/>
          <p:cNvSpPr txBox="1">
            <a:spLocks/>
          </p:cNvSpPr>
          <p:nvPr/>
        </p:nvSpPr>
        <p:spPr bwMode="auto">
          <a:xfrm>
            <a:off x="0" y="107950"/>
            <a:ext cx="91440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r-Latn-CS" altLang="en-US" sz="3600" b="1" dirty="0">
                <a:solidFill>
                  <a:srgbClr val="002060"/>
                </a:solidFill>
                <a:latin typeface="+mj-lt"/>
              </a:rPr>
              <a:t>NCTS </a:t>
            </a:r>
            <a:r>
              <a:rPr lang="en-US" altLang="en-US" sz="3600" b="1" dirty="0">
                <a:solidFill>
                  <a:srgbClr val="002060"/>
                </a:solidFill>
                <a:latin typeface="+mj-lt"/>
              </a:rPr>
              <a:t>&amp;</a:t>
            </a:r>
            <a:r>
              <a:rPr lang="sr-Latn-CS" altLang="en-US" sz="3600" b="1" dirty="0">
                <a:solidFill>
                  <a:srgbClr val="002060"/>
                </a:solidFill>
                <a:latin typeface="+mj-lt"/>
              </a:rPr>
              <a:t> GMS e</a:t>
            </a:r>
            <a:r>
              <a:rPr lang="en-US" altLang="en-US" sz="3600" b="1" dirty="0">
                <a:solidFill>
                  <a:srgbClr val="002060"/>
                </a:solidFill>
                <a:latin typeface="+mj-lt"/>
              </a:rPr>
              <a:t>-</a:t>
            </a:r>
            <a:r>
              <a:rPr lang="en-US" altLang="en-US" sz="3600" b="1" dirty="0" err="1">
                <a:solidFill>
                  <a:srgbClr val="002060"/>
                </a:solidFill>
                <a:latin typeface="+mj-lt"/>
              </a:rPr>
              <a:t>komunikacija</a:t>
            </a:r>
            <a:endParaRPr lang="en-GB" altLang="cs-CZ" sz="36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0" y="1000125"/>
            <a:ext cx="9144000" cy="4876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-432000">
              <a:buFontTx/>
              <a:buNone/>
              <a:defRPr/>
            </a:pPr>
            <a:r>
              <a:rPr lang="en-GB" sz="2800" kern="0" dirty="0" smtClean="0">
                <a:solidFill>
                  <a:srgbClr val="002060"/>
                </a:solidFill>
              </a:rPr>
              <a:t>NCTS x GMS e-</a:t>
            </a:r>
            <a:r>
              <a:rPr lang="en-GB" sz="2800" kern="0" dirty="0" err="1" smtClean="0">
                <a:solidFill>
                  <a:srgbClr val="002060"/>
                </a:solidFill>
              </a:rPr>
              <a:t>komunikacija</a:t>
            </a:r>
            <a:r>
              <a:rPr lang="en-GB" sz="2800" kern="0" dirty="0" smtClean="0">
                <a:solidFill>
                  <a:srgbClr val="002060"/>
                </a:solidFill>
              </a:rPr>
              <a:t> – </a:t>
            </a:r>
            <a:r>
              <a:rPr lang="en-GB" sz="2800" kern="0" dirty="0" err="1" smtClean="0">
                <a:solidFill>
                  <a:srgbClr val="002060"/>
                </a:solidFill>
              </a:rPr>
              <a:t>Garantna</a:t>
            </a:r>
            <a:r>
              <a:rPr lang="en-GB" sz="2800" kern="0" dirty="0" smtClean="0">
                <a:solidFill>
                  <a:srgbClr val="002060"/>
                </a:solidFill>
              </a:rPr>
              <a:t> </a:t>
            </a:r>
            <a:r>
              <a:rPr lang="en-GB" sz="2800" kern="0" dirty="0" err="1" smtClean="0">
                <a:solidFill>
                  <a:srgbClr val="002060"/>
                </a:solidFill>
              </a:rPr>
              <a:t>carinarnica</a:t>
            </a:r>
            <a:r>
              <a:rPr lang="en-GB" sz="2800" kern="0" dirty="0" smtClean="0">
                <a:solidFill>
                  <a:srgbClr val="002060"/>
                </a:solidFill>
              </a:rPr>
              <a:t> je u </a:t>
            </a:r>
            <a:r>
              <a:rPr lang="en-GB" sz="2800" kern="0" dirty="0" err="1" smtClean="0">
                <a:solidFill>
                  <a:srgbClr val="002060"/>
                </a:solidFill>
              </a:rPr>
              <a:t>drugoj</a:t>
            </a:r>
            <a:r>
              <a:rPr lang="en-GB" sz="2800" kern="0" dirty="0" smtClean="0">
                <a:solidFill>
                  <a:srgbClr val="002060"/>
                </a:solidFill>
              </a:rPr>
              <a:t> </a:t>
            </a:r>
            <a:r>
              <a:rPr lang="en-GB" sz="2800" kern="0" dirty="0" err="1" smtClean="0">
                <a:solidFill>
                  <a:srgbClr val="002060"/>
                </a:solidFill>
              </a:rPr>
              <a:t>zemlji</a:t>
            </a:r>
            <a:endParaRPr lang="en-GB" sz="2800" kern="0" dirty="0" smtClean="0">
              <a:solidFill>
                <a:srgbClr val="002060"/>
              </a:solidFill>
            </a:endParaRPr>
          </a:p>
          <a:p>
            <a:pPr marL="0" indent="-432000">
              <a:buFontTx/>
              <a:buNone/>
              <a:defRPr/>
            </a:pPr>
            <a:endParaRPr lang="en-GB" sz="2000" kern="0" dirty="0" smtClean="0">
              <a:solidFill>
                <a:srgbClr val="002060"/>
              </a:solidFill>
            </a:endParaRPr>
          </a:p>
          <a:p>
            <a:pPr marL="0" indent="-432000">
              <a:buFontTx/>
              <a:buNone/>
              <a:defRPr/>
            </a:pPr>
            <a:r>
              <a:rPr lang="en-GB" sz="2200" b="1" kern="0" dirty="0" smtClean="0">
                <a:solidFill>
                  <a:srgbClr val="002060"/>
                </a:solidFill>
              </a:rPr>
              <a:t>IE200</a:t>
            </a:r>
            <a:r>
              <a:rPr lang="en-GB" sz="2200" kern="0" dirty="0" smtClean="0">
                <a:solidFill>
                  <a:srgbClr val="002060"/>
                </a:solidFill>
              </a:rPr>
              <a:t> – </a:t>
            </a:r>
            <a:r>
              <a:rPr lang="en-GB" sz="2200" kern="0" dirty="0" err="1" smtClean="0">
                <a:solidFill>
                  <a:srgbClr val="002060"/>
                </a:solidFill>
              </a:rPr>
              <a:t>Provera</a:t>
            </a:r>
            <a:r>
              <a:rPr lang="en-GB" sz="2200" kern="0" dirty="0" smtClean="0">
                <a:solidFill>
                  <a:srgbClr val="002060"/>
                </a:solidFill>
              </a:rPr>
              <a:t> </a:t>
            </a:r>
            <a:r>
              <a:rPr lang="en-GB" sz="2200" kern="0" dirty="0" err="1" smtClean="0">
                <a:solidFill>
                  <a:srgbClr val="002060"/>
                </a:solidFill>
              </a:rPr>
              <a:t>garancije</a:t>
            </a:r>
            <a:r>
              <a:rPr lang="en-GB" sz="2200" kern="0" dirty="0" smtClean="0">
                <a:solidFill>
                  <a:srgbClr val="002060"/>
                </a:solidFill>
              </a:rPr>
              <a:t>  – </a:t>
            </a:r>
            <a:r>
              <a:rPr lang="en-GB" sz="2200" kern="0" dirty="0" err="1" smtClean="0">
                <a:solidFill>
                  <a:srgbClr val="002060"/>
                </a:solidFill>
              </a:rPr>
              <a:t>upit</a:t>
            </a:r>
            <a:r>
              <a:rPr lang="en-GB" sz="2200" kern="0" dirty="0" smtClean="0">
                <a:solidFill>
                  <a:srgbClr val="002060"/>
                </a:solidFill>
              </a:rPr>
              <a:t> </a:t>
            </a:r>
            <a:r>
              <a:rPr lang="en-GB" sz="2200" kern="0" dirty="0" err="1" smtClean="0">
                <a:solidFill>
                  <a:srgbClr val="002060"/>
                </a:solidFill>
              </a:rPr>
              <a:t>za</a:t>
            </a:r>
            <a:r>
              <a:rPr lang="en-GB" sz="2200" kern="0" dirty="0" smtClean="0">
                <a:solidFill>
                  <a:srgbClr val="002060"/>
                </a:solidFill>
              </a:rPr>
              <a:t> </a:t>
            </a:r>
            <a:r>
              <a:rPr lang="en-GB" sz="2200" kern="0" dirty="0" err="1" smtClean="0">
                <a:solidFill>
                  <a:srgbClr val="002060"/>
                </a:solidFill>
              </a:rPr>
              <a:t>podobnost</a:t>
            </a:r>
            <a:r>
              <a:rPr lang="en-GB" sz="2200" kern="0" dirty="0" smtClean="0">
                <a:solidFill>
                  <a:srgbClr val="002060"/>
                </a:solidFill>
              </a:rPr>
              <a:t> </a:t>
            </a:r>
            <a:r>
              <a:rPr lang="en-GB" sz="2200" kern="0" dirty="0" err="1" smtClean="0">
                <a:solidFill>
                  <a:srgbClr val="002060"/>
                </a:solidFill>
              </a:rPr>
              <a:t>garancije</a:t>
            </a:r>
            <a:endParaRPr lang="en-GB" sz="2200" kern="0" dirty="0" smtClean="0">
              <a:solidFill>
                <a:srgbClr val="002060"/>
              </a:solidFill>
            </a:endParaRPr>
          </a:p>
          <a:p>
            <a:pPr marL="0" indent="-432000">
              <a:buFontTx/>
              <a:buNone/>
              <a:defRPr/>
            </a:pPr>
            <a:r>
              <a:rPr lang="en-GB" sz="2200" b="1" kern="0" dirty="0" smtClean="0">
                <a:solidFill>
                  <a:srgbClr val="002060"/>
                </a:solidFill>
              </a:rPr>
              <a:t>IE201</a:t>
            </a:r>
            <a:r>
              <a:rPr lang="en-GB" sz="2200" kern="0" dirty="0" smtClean="0">
                <a:solidFill>
                  <a:srgbClr val="002060"/>
                </a:solidFill>
              </a:rPr>
              <a:t> -	 </a:t>
            </a:r>
            <a:r>
              <a:rPr lang="sr-Latn-RS" sz="2200" kern="0" dirty="0" smtClean="0">
                <a:solidFill>
                  <a:srgbClr val="002060"/>
                </a:solidFill>
              </a:rPr>
              <a:t>Rezultat</a:t>
            </a:r>
            <a:r>
              <a:rPr lang="en-GB" sz="2200" kern="0" dirty="0" smtClean="0">
                <a:solidFill>
                  <a:srgbClr val="002060"/>
                </a:solidFill>
              </a:rPr>
              <a:t> </a:t>
            </a:r>
            <a:r>
              <a:rPr lang="en-GB" sz="2200" kern="0" dirty="0" err="1" smtClean="0">
                <a:solidFill>
                  <a:srgbClr val="002060"/>
                </a:solidFill>
              </a:rPr>
              <a:t>provere</a:t>
            </a:r>
            <a:r>
              <a:rPr lang="en-GB" sz="2200" kern="0" dirty="0" smtClean="0">
                <a:solidFill>
                  <a:srgbClr val="002060"/>
                </a:solidFill>
              </a:rPr>
              <a:t> </a:t>
            </a:r>
            <a:r>
              <a:rPr lang="en-GB" sz="2200" kern="0" dirty="0" err="1" smtClean="0">
                <a:solidFill>
                  <a:srgbClr val="002060"/>
                </a:solidFill>
              </a:rPr>
              <a:t>garancije</a:t>
            </a:r>
            <a:r>
              <a:rPr lang="en-GB" sz="2200" kern="0" dirty="0" smtClean="0">
                <a:solidFill>
                  <a:srgbClr val="002060"/>
                </a:solidFill>
              </a:rPr>
              <a:t> –  </a:t>
            </a:r>
            <a:r>
              <a:rPr lang="x-none" sz="2200" kern="0" smtClean="0">
                <a:solidFill>
                  <a:srgbClr val="002060"/>
                </a:solidFill>
              </a:rPr>
              <a:t>odgovor </a:t>
            </a:r>
            <a:r>
              <a:rPr lang="x-none" sz="2200" kern="0" dirty="0" smtClean="0">
                <a:solidFill>
                  <a:srgbClr val="002060"/>
                </a:solidFill>
              </a:rPr>
              <a:t>Da/Ne upotrebljivo za </a:t>
            </a:r>
            <a:r>
              <a:rPr lang="x-none" sz="2200" kern="0" smtClean="0">
                <a:solidFill>
                  <a:srgbClr val="002060"/>
                </a:solidFill>
              </a:rPr>
              <a:t>tranzitnu operaciju</a:t>
            </a:r>
            <a:r>
              <a:rPr lang="en-US" sz="2200" kern="0" dirty="0" smtClean="0">
                <a:solidFill>
                  <a:srgbClr val="002060"/>
                </a:solidFill>
              </a:rPr>
              <a:t> </a:t>
            </a:r>
            <a:r>
              <a:rPr lang="en-GB" sz="2200" kern="0" dirty="0" smtClean="0">
                <a:solidFill>
                  <a:srgbClr val="002060"/>
                </a:solidFill>
              </a:rPr>
              <a:t>(MRN)</a:t>
            </a:r>
            <a:r>
              <a:rPr lang="x-none" sz="2200" kern="0" smtClean="0">
                <a:solidFill>
                  <a:srgbClr val="002060"/>
                </a:solidFill>
              </a:rPr>
              <a:t> </a:t>
            </a:r>
            <a:endParaRPr lang="en-GB" sz="2200" kern="0" dirty="0" smtClean="0">
              <a:solidFill>
                <a:srgbClr val="002060"/>
              </a:solidFill>
            </a:endParaRPr>
          </a:p>
          <a:p>
            <a:pPr marL="0" indent="-432000">
              <a:buFontTx/>
              <a:buNone/>
              <a:defRPr/>
            </a:pPr>
            <a:r>
              <a:rPr lang="en-GB" sz="2200" b="1" kern="0" dirty="0" smtClean="0">
                <a:solidFill>
                  <a:srgbClr val="002060"/>
                </a:solidFill>
              </a:rPr>
              <a:t>IE203</a:t>
            </a:r>
            <a:r>
              <a:rPr lang="en-GB" sz="2200" kern="0" dirty="0" smtClean="0">
                <a:solidFill>
                  <a:srgbClr val="002060"/>
                </a:solidFill>
              </a:rPr>
              <a:t> -	 </a:t>
            </a:r>
            <a:r>
              <a:rPr lang="en-GB" sz="2200" kern="0" dirty="0" err="1" smtClean="0">
                <a:solidFill>
                  <a:srgbClr val="002060"/>
                </a:solidFill>
              </a:rPr>
              <a:t>Upotreba</a:t>
            </a:r>
            <a:r>
              <a:rPr lang="en-GB" sz="2200" kern="0" dirty="0" smtClean="0">
                <a:solidFill>
                  <a:srgbClr val="002060"/>
                </a:solidFill>
              </a:rPr>
              <a:t> </a:t>
            </a:r>
            <a:r>
              <a:rPr lang="en-GB" sz="2200" kern="0" dirty="0" err="1" smtClean="0">
                <a:solidFill>
                  <a:srgbClr val="002060"/>
                </a:solidFill>
              </a:rPr>
              <a:t>garancije</a:t>
            </a:r>
            <a:r>
              <a:rPr lang="en-GB" sz="2200" kern="0" dirty="0" smtClean="0">
                <a:solidFill>
                  <a:srgbClr val="002060"/>
                </a:solidFill>
              </a:rPr>
              <a:t>  – </a:t>
            </a:r>
            <a:r>
              <a:rPr lang="en-GB" sz="2200" kern="0" dirty="0" err="1" smtClean="0">
                <a:solidFill>
                  <a:srgbClr val="002060"/>
                </a:solidFill>
              </a:rPr>
              <a:t>zahtev</a:t>
            </a:r>
            <a:r>
              <a:rPr lang="en-GB" sz="2200" kern="0" dirty="0" smtClean="0">
                <a:solidFill>
                  <a:srgbClr val="002060"/>
                </a:solidFill>
              </a:rPr>
              <a:t> </a:t>
            </a:r>
            <a:r>
              <a:rPr lang="en-GB" sz="2200" kern="0" dirty="0" err="1" smtClean="0">
                <a:solidFill>
                  <a:srgbClr val="002060"/>
                </a:solidFill>
              </a:rPr>
              <a:t>za</a:t>
            </a:r>
            <a:r>
              <a:rPr lang="en-GB" sz="2200" kern="0" dirty="0" smtClean="0">
                <a:solidFill>
                  <a:srgbClr val="002060"/>
                </a:solidFill>
              </a:rPr>
              <a:t> </a:t>
            </a:r>
            <a:r>
              <a:rPr lang="en-GB" sz="2200" kern="0" dirty="0" err="1" smtClean="0">
                <a:solidFill>
                  <a:srgbClr val="002060"/>
                </a:solidFill>
              </a:rPr>
              <a:t>upotrebu</a:t>
            </a:r>
            <a:r>
              <a:rPr lang="en-GB" sz="2200" kern="0" dirty="0" smtClean="0">
                <a:solidFill>
                  <a:srgbClr val="002060"/>
                </a:solidFill>
              </a:rPr>
              <a:t> </a:t>
            </a:r>
            <a:r>
              <a:rPr lang="en-GB" sz="2200" kern="0" dirty="0" err="1" smtClean="0">
                <a:solidFill>
                  <a:srgbClr val="002060"/>
                </a:solidFill>
              </a:rPr>
              <a:t>garancije</a:t>
            </a:r>
            <a:endParaRPr lang="en-GB" sz="2200" kern="0" dirty="0" smtClean="0">
              <a:solidFill>
                <a:srgbClr val="002060"/>
              </a:solidFill>
            </a:endParaRPr>
          </a:p>
          <a:p>
            <a:pPr marL="968375" indent="-1400175">
              <a:buFontTx/>
              <a:buNone/>
              <a:defRPr/>
            </a:pPr>
            <a:r>
              <a:rPr lang="en-GB" sz="2200" b="1" kern="0" dirty="0" smtClean="0">
                <a:solidFill>
                  <a:srgbClr val="002060"/>
                </a:solidFill>
              </a:rPr>
              <a:t>IE205</a:t>
            </a:r>
            <a:r>
              <a:rPr lang="en-GB" sz="2200" kern="0" dirty="0" smtClean="0">
                <a:solidFill>
                  <a:srgbClr val="002060"/>
                </a:solidFill>
              </a:rPr>
              <a:t> -	</a:t>
            </a:r>
            <a:r>
              <a:rPr lang="en-GB" sz="2200" kern="0" dirty="0" err="1" smtClean="0">
                <a:solidFill>
                  <a:srgbClr val="002060"/>
                </a:solidFill>
              </a:rPr>
              <a:t>Upotreba</a:t>
            </a:r>
            <a:r>
              <a:rPr lang="en-GB" sz="2200" kern="0" dirty="0" smtClean="0">
                <a:solidFill>
                  <a:srgbClr val="002060"/>
                </a:solidFill>
              </a:rPr>
              <a:t> </a:t>
            </a:r>
            <a:r>
              <a:rPr lang="en-GB" sz="2200" kern="0" dirty="0" err="1" smtClean="0">
                <a:solidFill>
                  <a:srgbClr val="002060"/>
                </a:solidFill>
              </a:rPr>
              <a:t>Garancije</a:t>
            </a:r>
            <a:r>
              <a:rPr lang="en-GB" sz="2200" kern="0" dirty="0" smtClean="0">
                <a:solidFill>
                  <a:srgbClr val="002060"/>
                </a:solidFill>
              </a:rPr>
              <a:t>  </a:t>
            </a:r>
            <a:r>
              <a:rPr lang="en-GB" sz="2200" kern="0" dirty="0" err="1" smtClean="0">
                <a:solidFill>
                  <a:srgbClr val="002060"/>
                </a:solidFill>
              </a:rPr>
              <a:t>Rezultat</a:t>
            </a:r>
            <a:r>
              <a:rPr lang="en-GB" sz="2200" kern="0" dirty="0" smtClean="0">
                <a:solidFill>
                  <a:srgbClr val="002060"/>
                </a:solidFill>
              </a:rPr>
              <a:t> – </a:t>
            </a:r>
            <a:r>
              <a:rPr lang="en-GB" sz="2200" kern="0" dirty="0" err="1" smtClean="0">
                <a:solidFill>
                  <a:srgbClr val="002060"/>
                </a:solidFill>
              </a:rPr>
              <a:t>garancija</a:t>
            </a:r>
            <a:r>
              <a:rPr lang="en-GB" sz="2200" kern="0" dirty="0" smtClean="0">
                <a:solidFill>
                  <a:srgbClr val="002060"/>
                </a:solidFill>
              </a:rPr>
              <a:t> je </a:t>
            </a:r>
            <a:r>
              <a:rPr lang="en-GB" sz="2200" kern="0" dirty="0" err="1" smtClean="0">
                <a:solidFill>
                  <a:srgbClr val="002060"/>
                </a:solidFill>
              </a:rPr>
              <a:t>dodeljena</a:t>
            </a:r>
            <a:r>
              <a:rPr lang="en-GB" sz="2200" kern="0" dirty="0" smtClean="0">
                <a:solidFill>
                  <a:srgbClr val="002060"/>
                </a:solidFill>
              </a:rPr>
              <a:t> </a:t>
            </a:r>
            <a:r>
              <a:rPr lang="en-GB" sz="2200" kern="0" dirty="0" err="1" smtClean="0">
                <a:solidFill>
                  <a:srgbClr val="002060"/>
                </a:solidFill>
              </a:rPr>
              <a:t>ili</a:t>
            </a:r>
            <a:r>
              <a:rPr lang="en-GB" sz="2200" kern="0" dirty="0" smtClean="0">
                <a:solidFill>
                  <a:srgbClr val="002060"/>
                </a:solidFill>
              </a:rPr>
              <a:t> </a:t>
            </a:r>
            <a:r>
              <a:rPr lang="en-GB" sz="2200" kern="0" dirty="0" err="1" smtClean="0">
                <a:solidFill>
                  <a:srgbClr val="002060"/>
                </a:solidFill>
              </a:rPr>
              <a:t>nije</a:t>
            </a:r>
            <a:r>
              <a:rPr lang="en-GB" sz="2200" kern="0" dirty="0" smtClean="0">
                <a:solidFill>
                  <a:srgbClr val="002060"/>
                </a:solidFill>
              </a:rPr>
              <a:t> </a:t>
            </a:r>
            <a:r>
              <a:rPr lang="en-GB" sz="2200" kern="0" dirty="0" err="1" smtClean="0">
                <a:solidFill>
                  <a:srgbClr val="002060"/>
                </a:solidFill>
              </a:rPr>
              <a:t>dodeljena</a:t>
            </a:r>
            <a:endParaRPr lang="en-GB" sz="2200" kern="0" dirty="0" smtClean="0">
              <a:solidFill>
                <a:srgbClr val="002060"/>
              </a:solidFill>
            </a:endParaRPr>
          </a:p>
          <a:p>
            <a:pPr marL="0" indent="-432000">
              <a:buFontTx/>
              <a:buNone/>
              <a:defRPr/>
            </a:pPr>
            <a:r>
              <a:rPr lang="en-GB" sz="2200" b="1" kern="0" dirty="0" smtClean="0">
                <a:solidFill>
                  <a:srgbClr val="002060"/>
                </a:solidFill>
              </a:rPr>
              <a:t>IE209</a:t>
            </a:r>
            <a:r>
              <a:rPr lang="en-GB" sz="2200" kern="0" dirty="0" smtClean="0">
                <a:solidFill>
                  <a:srgbClr val="002060"/>
                </a:solidFill>
              </a:rPr>
              <a:t> -	</a:t>
            </a:r>
            <a:r>
              <a:rPr lang="sr-Latn-CS" sz="2200" kern="0" dirty="0" smtClean="0">
                <a:solidFill>
                  <a:srgbClr val="002060"/>
                </a:solidFill>
              </a:rPr>
              <a:t> </a:t>
            </a:r>
            <a:r>
              <a:rPr lang="x-none" sz="2200" kern="0" smtClean="0">
                <a:solidFill>
                  <a:srgbClr val="002060"/>
                </a:solidFill>
              </a:rPr>
              <a:t>Zaduženje </a:t>
            </a:r>
            <a:r>
              <a:rPr lang="en-GB" sz="2200" kern="0" dirty="0" err="1" smtClean="0">
                <a:solidFill>
                  <a:srgbClr val="002060"/>
                </a:solidFill>
              </a:rPr>
              <a:t>referentnog</a:t>
            </a:r>
            <a:r>
              <a:rPr lang="en-GB" sz="2200" kern="0" dirty="0" smtClean="0">
                <a:solidFill>
                  <a:srgbClr val="002060"/>
                </a:solidFill>
              </a:rPr>
              <a:t> </a:t>
            </a:r>
            <a:r>
              <a:rPr lang="en-GB" sz="2200" kern="0" dirty="0" err="1" smtClean="0">
                <a:solidFill>
                  <a:srgbClr val="002060"/>
                </a:solidFill>
              </a:rPr>
              <a:t>iznosa</a:t>
            </a:r>
            <a:r>
              <a:rPr lang="en-GB" sz="2200" kern="0" dirty="0" smtClean="0">
                <a:solidFill>
                  <a:srgbClr val="002060"/>
                </a:solidFill>
              </a:rPr>
              <a:t> – </a:t>
            </a:r>
            <a:r>
              <a:rPr lang="en-GB" sz="2200" kern="0" dirty="0" err="1" smtClean="0">
                <a:solidFill>
                  <a:srgbClr val="002060"/>
                </a:solidFill>
              </a:rPr>
              <a:t>po</a:t>
            </a:r>
            <a:r>
              <a:rPr lang="sr-Latn-CS" sz="2200" kern="0" dirty="0" smtClean="0">
                <a:solidFill>
                  <a:srgbClr val="002060"/>
                </a:solidFill>
              </a:rPr>
              <a:t>šiljka je dopremljena  u Carinarnici odredišta</a:t>
            </a:r>
            <a:endParaRPr lang="en-GB" sz="2200" kern="0" dirty="0" smtClean="0">
              <a:solidFill>
                <a:srgbClr val="002060"/>
              </a:solidFill>
            </a:endParaRPr>
          </a:p>
          <a:p>
            <a:pPr marL="889000" indent="-1320800">
              <a:buFontTx/>
              <a:buNone/>
              <a:defRPr/>
            </a:pPr>
            <a:r>
              <a:rPr lang="en-GB" sz="2200" b="1" kern="0" dirty="0" smtClean="0">
                <a:solidFill>
                  <a:srgbClr val="002060"/>
                </a:solidFill>
              </a:rPr>
              <a:t>IE204</a:t>
            </a:r>
            <a:r>
              <a:rPr lang="en-GB" sz="2200" kern="0" dirty="0" smtClean="0">
                <a:solidFill>
                  <a:srgbClr val="002060"/>
                </a:solidFill>
              </a:rPr>
              <a:t> -</a:t>
            </a:r>
            <a:r>
              <a:rPr lang="sr-Latn-CS" sz="2200" kern="0" dirty="0" smtClean="0">
                <a:solidFill>
                  <a:srgbClr val="002060"/>
                </a:solidFill>
              </a:rPr>
              <a:t> </a:t>
            </a:r>
            <a:r>
              <a:rPr lang="sr-Latn-CS" sz="2200" kern="0" dirty="0" err="1" smtClean="0">
                <a:solidFill>
                  <a:srgbClr val="002060"/>
                </a:solidFill>
              </a:rPr>
              <a:t>Razduženje</a:t>
            </a:r>
            <a:r>
              <a:rPr lang="sr-Latn-CS" sz="2200" kern="0" dirty="0" smtClean="0">
                <a:solidFill>
                  <a:srgbClr val="002060"/>
                </a:solidFill>
              </a:rPr>
              <a:t> garancije</a:t>
            </a:r>
            <a:r>
              <a:rPr lang="en-GB" sz="2200" kern="0" dirty="0" smtClean="0">
                <a:solidFill>
                  <a:srgbClr val="002060"/>
                </a:solidFill>
              </a:rPr>
              <a:t>– </a:t>
            </a:r>
            <a:r>
              <a:rPr lang="sr-Latn-CS" sz="2200" kern="0" dirty="0" smtClean="0">
                <a:solidFill>
                  <a:srgbClr val="002060"/>
                </a:solidFill>
              </a:rPr>
              <a:t>tranzit je </a:t>
            </a:r>
            <a:r>
              <a:rPr lang="sr-Latn-CS" sz="2200" kern="0" dirty="0" err="1" smtClean="0">
                <a:solidFill>
                  <a:srgbClr val="002060"/>
                </a:solidFill>
              </a:rPr>
              <a:t>razdužen</a:t>
            </a:r>
            <a:r>
              <a:rPr lang="sr-Latn-CS" sz="2200" kern="0" dirty="0" smtClean="0">
                <a:solidFill>
                  <a:srgbClr val="002060"/>
                </a:solidFill>
              </a:rPr>
              <a:t> ili carinski dug naplaćen</a:t>
            </a:r>
            <a:endParaRPr lang="en-GB" sz="2200" kern="0" dirty="0" smtClean="0">
              <a:solidFill>
                <a:srgbClr val="002060"/>
              </a:solidFill>
            </a:endParaRPr>
          </a:p>
          <a:p>
            <a:pPr marL="0" indent="-432000">
              <a:buFontTx/>
              <a:buNone/>
              <a:defRPr/>
            </a:pPr>
            <a:endParaRPr lang="en-GB" sz="2000" kern="0" dirty="0" smtClean="0">
              <a:solidFill>
                <a:srgbClr val="002060"/>
              </a:solidFill>
            </a:endParaRPr>
          </a:p>
          <a:p>
            <a:pPr marL="0" indent="-432000">
              <a:buFontTx/>
              <a:buNone/>
              <a:defRPr/>
            </a:pPr>
            <a:endParaRPr lang="en-GB" sz="2000" kern="0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945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</a:rPr>
              <a:t>Agenda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2276872"/>
            <a:ext cx="6400800" cy="34747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r-Latn-RS" sz="2400" b="1" dirty="0" smtClean="0">
                <a:solidFill>
                  <a:schemeClr val="accent1">
                    <a:lumMod val="75000"/>
                  </a:schemeClr>
                </a:solidFill>
              </a:rPr>
              <a:t>Garancije</a:t>
            </a:r>
            <a:endParaRPr lang="sr-Latn-RS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98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7" descr="j01958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188" y="2205038"/>
            <a:ext cx="2687637" cy="276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39051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sr-Latn-CS" sz="4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sr-Latn-CS" sz="4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Hvala na </a:t>
            </a:r>
            <a:r>
              <a:rPr lang="sr-Latn-CS" sz="44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pažnji</a:t>
            </a:r>
            <a:endParaRPr lang="en-GB" sz="44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GB" sz="44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sr-Latn-R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Olga Protić</a:t>
            </a:r>
          </a:p>
          <a:p>
            <a:pPr algn="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cs-CZ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rotico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@carina.rs</a:t>
            </a:r>
            <a:r>
              <a:rPr lang="cs-CZ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endParaRPr lang="en-GB" sz="28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GB" sz="28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80059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235" y="1484784"/>
            <a:ext cx="9144000" cy="35401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400" kern="0" dirty="0">
                <a:solidFill>
                  <a:srgbClr val="000066"/>
                </a:solidFill>
              </a:rPr>
              <a:t>Pojedinačno obezbeđenje, </a:t>
            </a:r>
            <a:r>
              <a:rPr lang="sr-Latn-CS" sz="2400" dirty="0">
                <a:solidFill>
                  <a:srgbClr val="000066"/>
                </a:solidFill>
              </a:rPr>
              <a:t>pokriva ukupan iznos carinskog duga, obračunat na osnovu najviših stopa, za jednu tranzitnu operaciju i može biti u obliku:</a:t>
            </a:r>
          </a:p>
          <a:p>
            <a:pPr lvl="1" eaLnBrk="1" hangingPunct="1"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400" dirty="0">
                <a:solidFill>
                  <a:srgbClr val="000066"/>
                </a:solidFill>
              </a:rPr>
              <a:t>Gotovinskog iznosa (cash depozit)</a:t>
            </a:r>
          </a:p>
          <a:p>
            <a:pPr lvl="1" eaLnBrk="1" hangingPunct="1"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400" dirty="0">
                <a:solidFill>
                  <a:srgbClr val="000066"/>
                </a:solidFill>
              </a:rPr>
              <a:t>Kupona (pojedinačna vrednost kupona je </a:t>
            </a:r>
            <a:r>
              <a:rPr lang="sr-Latn-CS" sz="2400" dirty="0" smtClean="0">
                <a:solidFill>
                  <a:srgbClr val="000066"/>
                </a:solidFill>
              </a:rPr>
              <a:t>10. 000 </a:t>
            </a:r>
            <a:r>
              <a:rPr lang="sr-Latn-CS" sz="2400" dirty="0">
                <a:solidFill>
                  <a:srgbClr val="000066"/>
                </a:solidFill>
              </a:rPr>
              <a:t>eura)</a:t>
            </a:r>
          </a:p>
          <a:p>
            <a:pPr lvl="1" eaLnBrk="1" hangingPunct="1"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400" dirty="0">
                <a:solidFill>
                  <a:srgbClr val="000066"/>
                </a:solidFill>
              </a:rPr>
              <a:t>Bankarske garancije</a:t>
            </a:r>
            <a:r>
              <a:rPr lang="sr-Latn-CS" sz="2400" kern="0" dirty="0">
                <a:solidFill>
                  <a:srgbClr val="000066"/>
                </a:solidFill>
              </a:rPr>
              <a:t>, ili</a:t>
            </a:r>
          </a:p>
          <a:p>
            <a:pPr lvl="1" eaLnBrk="1" hangingPunct="1">
              <a:buClr>
                <a:srgbClr val="C00000"/>
              </a:buClr>
              <a:defRPr/>
            </a:pPr>
            <a:endParaRPr lang="sr-Latn-CS" sz="2400" kern="0" dirty="0">
              <a:solidFill>
                <a:srgbClr val="000066"/>
              </a:solidFill>
            </a:endParaRPr>
          </a:p>
          <a:p>
            <a:pPr marL="342900" indent="-34290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400" kern="0" dirty="0">
                <a:solidFill>
                  <a:srgbClr val="000066"/>
                </a:solidFill>
              </a:rPr>
              <a:t>Zajedničko obezbeđenje, za više carinskih postupaka</a:t>
            </a:r>
          </a:p>
          <a:p>
            <a:pPr marL="342900" indent="-342900" fontAlgn="auto">
              <a:spcAft>
                <a:spcPts val="0"/>
              </a:spcAft>
              <a:buClr>
                <a:srgbClr val="C00000"/>
              </a:buClr>
              <a:buFont typeface="Arial" charset="0"/>
              <a:buNone/>
              <a:defRPr/>
            </a:pPr>
            <a:endParaRPr lang="sr-Latn-CS" sz="3200" kern="0" dirty="0">
              <a:solidFill>
                <a:srgbClr val="000066"/>
              </a:solidFill>
            </a:endParaRPr>
          </a:p>
        </p:txBody>
      </p:sp>
      <p:sp>
        <p:nvSpPr>
          <p:cNvPr id="19459" name="Content Placeholder 1"/>
          <p:cNvSpPr txBox="1">
            <a:spLocks/>
          </p:cNvSpPr>
          <p:nvPr/>
        </p:nvSpPr>
        <p:spPr bwMode="auto">
          <a:xfrm>
            <a:off x="339725" y="107950"/>
            <a:ext cx="862488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sr-Latn-RS" alt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OBEZBEĐENJE U TRANZITNOM POSTUPKU</a:t>
            </a:r>
            <a:endParaRPr lang="en-GB" altLang="cs-CZ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6046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0"/>
            <a:ext cx="91440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sr-Latn-CS" sz="3600" b="1" dirty="0" smtClean="0">
                <a:solidFill>
                  <a:srgbClr val="002060"/>
                </a:solidFill>
                <a:latin typeface="+mn-lt"/>
              </a:rPr>
              <a:t>Oslobađanje od polaganja obezbeđenja</a:t>
            </a:r>
            <a:endParaRPr lang="en-US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251520" y="1628800"/>
            <a:ext cx="8763000" cy="2160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2060"/>
                </a:solidFill>
              </a:rPr>
              <a:t> Član 13. Konvencije</a:t>
            </a:r>
          </a:p>
          <a:p>
            <a:pPr lvl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2060"/>
                </a:solidFill>
              </a:rPr>
              <a:t>Vazdušni saobraćaj ako se primenjuje tranzitni postupak zasnovan na elektronskom manifestu</a:t>
            </a:r>
          </a:p>
          <a:p>
            <a:pPr lvl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2060"/>
                </a:solidFill>
              </a:rPr>
              <a:t>Fiksna transportna instalacija</a:t>
            </a:r>
          </a:p>
          <a:p>
            <a:pPr lvl="1"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2060"/>
                </a:solidFill>
              </a:rPr>
              <a:t>Oslobođenje u skladu sa članom 75.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stav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sr-Latn-RS" sz="2800" dirty="0" smtClean="0">
                <a:solidFill>
                  <a:srgbClr val="002060"/>
                </a:solidFill>
              </a:rPr>
              <a:t>2</a:t>
            </a:r>
            <a:r>
              <a:rPr lang="en-US" sz="2800" dirty="0" smtClean="0">
                <a:solidFill>
                  <a:srgbClr val="002060"/>
                </a:solidFill>
              </a:rPr>
              <a:t>.</a:t>
            </a:r>
            <a:r>
              <a:rPr lang="sr-Latn-CS" sz="2800" dirty="0" smtClean="0">
                <a:solidFill>
                  <a:srgbClr val="002060"/>
                </a:solidFill>
              </a:rPr>
              <a:t> tačka c) Konvencije</a:t>
            </a:r>
          </a:p>
        </p:txBody>
      </p:sp>
    </p:spTree>
    <p:extLst>
      <p:ext uri="{BB962C8B-B14F-4D97-AF65-F5344CB8AC3E}">
        <p14:creationId xmlns:p14="http://schemas.microsoft.com/office/powerpoint/2010/main" val="106919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08445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</a:rPr>
              <a:t>Gotovinski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depozit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0" y="1628801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sz="2800" b="1" dirty="0">
                <a:solidFill>
                  <a:srgbClr val="002060"/>
                </a:solidFill>
              </a:rPr>
              <a:t>Pojedinačno obezbedjenje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sz="2800" b="1" dirty="0">
                <a:solidFill>
                  <a:srgbClr val="002060"/>
                </a:solidFill>
              </a:rPr>
              <a:t>Uz tranzitnu deklaraciju podnosi se Zahtev za polaganje gotovinskog depozita, nakon prihvatanja deklaracije, procenjeni iznos dažbina se uplaćuje na depozitni račun carinarnice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r-Latn-RS" sz="2800" b="1" dirty="0">
                <a:solidFill>
                  <a:srgbClr val="002060"/>
                </a:solidFill>
              </a:rPr>
              <a:t>Nakon što se tranzitni postupak okonča, povraćaj depozita na račun koji je dostavio nosilac postupka prilikom podnošenja zahteva</a:t>
            </a:r>
          </a:p>
        </p:txBody>
      </p:sp>
    </p:spTree>
    <p:extLst>
      <p:ext uri="{BB962C8B-B14F-4D97-AF65-F5344CB8AC3E}">
        <p14:creationId xmlns:p14="http://schemas.microsoft.com/office/powerpoint/2010/main" val="308563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0"/>
            <a:ext cx="91440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sr-Latn-CS" sz="3600" b="1" dirty="0" smtClean="0">
                <a:solidFill>
                  <a:srgbClr val="002060"/>
                </a:solidFill>
                <a:latin typeface="+mn-lt"/>
              </a:rPr>
              <a:t>Obezbeđenje u zajedničkom tranzitu</a:t>
            </a:r>
            <a:endParaRPr lang="en-US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251520" y="1628800"/>
            <a:ext cx="8763000" cy="250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2060"/>
                </a:solidFill>
              </a:rPr>
              <a:t> Garant je u obavezi da obezbedi kontakt adrese u svim zemljama gde se koristi garantna isprava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endParaRPr lang="sr-Latn-CS" sz="2800" dirty="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2060"/>
                </a:solidFill>
              </a:rPr>
              <a:t>EU se tretira kao jedno carinsko područje i mora se obezbediti svih 27 kontakt adresa</a:t>
            </a:r>
          </a:p>
          <a:p>
            <a:pPr>
              <a:lnSpc>
                <a:spcPct val="80000"/>
              </a:lnSpc>
              <a:buClr>
                <a:srgbClr val="C00000"/>
              </a:buClr>
              <a:defRPr/>
            </a:pPr>
            <a:endParaRPr lang="sr-Latn-CS" sz="2800" dirty="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sr-Latn-CS" sz="2800" dirty="0" smtClean="0">
                <a:solidFill>
                  <a:srgbClr val="002060"/>
                </a:solidFill>
              </a:rPr>
              <a:t>Garantna isprava nema roka</a:t>
            </a:r>
          </a:p>
        </p:txBody>
      </p:sp>
    </p:spTree>
    <p:extLst>
      <p:ext uri="{BB962C8B-B14F-4D97-AF65-F5344CB8AC3E}">
        <p14:creationId xmlns:p14="http://schemas.microsoft.com/office/powerpoint/2010/main" val="106919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0466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</a:rPr>
              <a:t>Član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sr-Latn-RS" sz="3200" b="1" dirty="0" smtClean="0">
                <a:solidFill>
                  <a:srgbClr val="002060"/>
                </a:solidFill>
              </a:rPr>
              <a:t>57</a:t>
            </a:r>
            <a:r>
              <a:rPr lang="en-US" sz="3200" b="1" dirty="0" smtClean="0">
                <a:solidFill>
                  <a:srgbClr val="002060"/>
                </a:solidFill>
              </a:rPr>
              <a:t>. </a:t>
            </a:r>
            <a:r>
              <a:rPr lang="sr-Latn-RS" sz="3200" b="1" dirty="0" smtClean="0">
                <a:solidFill>
                  <a:srgbClr val="002060"/>
                </a:solidFill>
              </a:rPr>
              <a:t>Konvencije</a:t>
            </a:r>
            <a:r>
              <a:rPr lang="en-US" sz="3200" b="1" dirty="0">
                <a:solidFill>
                  <a:srgbClr val="002060"/>
                </a:solidFill>
              </a:rPr>
              <a:t/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sr-Latn-RS" sz="3200" b="1" dirty="0">
                <a:solidFill>
                  <a:srgbClr val="002060"/>
                </a:solidFill>
              </a:rPr>
              <a:t>Zajedničko obezbeđenje - o</a:t>
            </a:r>
            <a:r>
              <a:rPr lang="en-US" sz="3200" b="1" dirty="0" err="1">
                <a:solidFill>
                  <a:srgbClr val="002060"/>
                </a:solidFill>
              </a:rPr>
              <a:t>pšti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uslovi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-14143" y="2217187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</a:pPr>
            <a:r>
              <a:rPr lang="en-US" sz="2400" dirty="0" err="1">
                <a:solidFill>
                  <a:srgbClr val="002060"/>
                </a:solidFill>
              </a:rPr>
              <a:t>Odobrenje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iz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člana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sr-Latn-RS" sz="2400" dirty="0" smtClean="0">
                <a:solidFill>
                  <a:srgbClr val="002060"/>
                </a:solidFill>
              </a:rPr>
              <a:t>55</a:t>
            </a:r>
            <a:r>
              <a:rPr lang="en-US" sz="2400" dirty="0" smtClean="0">
                <a:solidFill>
                  <a:srgbClr val="002060"/>
                </a:solidFill>
              </a:rPr>
              <a:t>. </a:t>
            </a:r>
            <a:r>
              <a:rPr lang="sr-Latn-RS" sz="2400" dirty="0" smtClean="0">
                <a:solidFill>
                  <a:srgbClr val="002060"/>
                </a:solidFill>
              </a:rPr>
              <a:t>stav 1. </a:t>
            </a:r>
            <a:r>
              <a:rPr lang="en-US" sz="2400" dirty="0" err="1" smtClean="0">
                <a:solidFill>
                  <a:srgbClr val="002060"/>
                </a:solidFill>
              </a:rPr>
              <a:t>tačka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sr-Latn-RS" sz="2400" dirty="0" smtClean="0">
                <a:solidFill>
                  <a:srgbClr val="002060"/>
                </a:solidFill>
              </a:rPr>
              <a:t>a</a:t>
            </a:r>
            <a:r>
              <a:rPr lang="en-US" sz="2400" dirty="0" smtClean="0">
                <a:solidFill>
                  <a:srgbClr val="002060"/>
                </a:solidFill>
              </a:rPr>
              <a:t>) </a:t>
            </a:r>
            <a:r>
              <a:rPr lang="en-US" sz="2400" dirty="0" err="1">
                <a:solidFill>
                  <a:srgbClr val="002060"/>
                </a:solidFill>
              </a:rPr>
              <a:t>izdaje</a:t>
            </a:r>
            <a:r>
              <a:rPr lang="en-US" sz="2400" dirty="0">
                <a:solidFill>
                  <a:srgbClr val="002060"/>
                </a:solidFill>
              </a:rPr>
              <a:t> se </a:t>
            </a:r>
            <a:r>
              <a:rPr lang="en-US" sz="2400" dirty="0" err="1">
                <a:solidFill>
                  <a:srgbClr val="002060"/>
                </a:solidFill>
              </a:rPr>
              <a:t>podnosiocima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zahteva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ispunjavaju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sledeće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uslove</a:t>
            </a:r>
            <a:r>
              <a:rPr lang="en-US" sz="2400" dirty="0">
                <a:solidFill>
                  <a:srgbClr val="002060"/>
                </a:solidFill>
              </a:rPr>
              <a:t>: 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rgbClr val="002060"/>
                </a:solidFill>
              </a:rPr>
              <a:t>podnosilac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zahteva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ima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sedište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carinskom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području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sr-Latn-RS" sz="2400" dirty="0" smtClean="0">
                <a:solidFill>
                  <a:srgbClr val="002060"/>
                </a:solidFill>
              </a:rPr>
              <a:t>Crne Gore</a:t>
            </a:r>
            <a:r>
              <a:rPr lang="en-US" sz="2400" dirty="0" smtClean="0">
                <a:solidFill>
                  <a:srgbClr val="002060"/>
                </a:solidFill>
              </a:rPr>
              <a:t>; </a:t>
            </a:r>
            <a:endParaRPr lang="en-US" sz="2400" dirty="0">
              <a:solidFill>
                <a:srgbClr val="002060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rgbClr val="002060"/>
                </a:solidFill>
              </a:rPr>
              <a:t>podnosilac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zahteva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nije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počinio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nikakav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ozbiljan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prekršaj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ili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učestalo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kršio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carinske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poreske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propise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niti</a:t>
            </a:r>
            <a:r>
              <a:rPr lang="en-US" sz="2400" dirty="0">
                <a:solidFill>
                  <a:srgbClr val="002060"/>
                </a:solidFill>
              </a:rPr>
              <a:t> je </a:t>
            </a:r>
            <a:r>
              <a:rPr lang="en-US" sz="2400" dirty="0" err="1">
                <a:solidFill>
                  <a:srgbClr val="002060"/>
                </a:solidFill>
              </a:rPr>
              <a:t>počinio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teška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krivična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dela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koja</a:t>
            </a:r>
            <a:r>
              <a:rPr lang="en-US" sz="2400" dirty="0">
                <a:solidFill>
                  <a:srgbClr val="002060"/>
                </a:solidFill>
              </a:rPr>
              <a:t> se </a:t>
            </a:r>
            <a:r>
              <a:rPr lang="en-US" sz="2400" dirty="0" err="1">
                <a:solidFill>
                  <a:srgbClr val="002060"/>
                </a:solidFill>
              </a:rPr>
              <a:t>odnose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njegovu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privrednu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delatnost</a:t>
            </a:r>
            <a:r>
              <a:rPr lang="en-US" sz="2400" dirty="0">
                <a:solidFill>
                  <a:srgbClr val="002060"/>
                </a:solidFill>
              </a:rPr>
              <a:t>; 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rgbClr val="002060"/>
                </a:solidFill>
              </a:rPr>
              <a:t>podnosilac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zahteva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redovno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koristi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sr-Latn-RS" sz="2400" dirty="0" smtClean="0">
                <a:solidFill>
                  <a:srgbClr val="002060"/>
                </a:solidFill>
              </a:rPr>
              <a:t>zajednički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tranzitni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postupak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ili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ima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praktične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standarde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osposobljenosti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ili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stručne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kvalifikacije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koji</a:t>
            </a:r>
            <a:r>
              <a:rPr lang="en-US" sz="2400" dirty="0">
                <a:solidFill>
                  <a:srgbClr val="002060"/>
                </a:solidFill>
              </a:rPr>
              <a:t> se </a:t>
            </a:r>
            <a:r>
              <a:rPr lang="en-US" sz="2400" dirty="0" err="1">
                <a:solidFill>
                  <a:srgbClr val="002060"/>
                </a:solidFill>
              </a:rPr>
              <a:t>neposredno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odnose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delatnost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koju</a:t>
            </a:r>
            <a:r>
              <a:rPr lang="en-US" sz="2400" dirty="0">
                <a:solidFill>
                  <a:srgbClr val="002060"/>
                </a:solidFill>
              </a:rPr>
              <a:t>  </a:t>
            </a:r>
            <a:r>
              <a:rPr lang="en-US" sz="2400" dirty="0" err="1">
                <a:solidFill>
                  <a:srgbClr val="002060"/>
                </a:solidFill>
              </a:rPr>
              <a:t>obavlja</a:t>
            </a:r>
            <a:r>
              <a:rPr lang="en-US" sz="2400" dirty="0">
                <a:solidFill>
                  <a:srgbClr val="00206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0862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836712"/>
            <a:ext cx="8856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sz="3200" b="1" dirty="0">
                <a:solidFill>
                  <a:srgbClr val="002060"/>
                </a:solidFill>
              </a:rPr>
              <a:t>Referentni iznos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-107504" y="213285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Referentni iznos zajedničk</a:t>
            </a:r>
            <a:r>
              <a:rPr lang="sr-Latn-R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og obezbeđenja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je 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jednak iznosu duga koji bi mogao da nastane u vezi sa svakim </a:t>
            </a:r>
            <a:r>
              <a:rPr lang="sr-Latn-RS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zajedničkim</a:t>
            </a: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tranzitnim postupkom za koji se polaže garancija, u periodu između stavljanja robe u </a:t>
            </a:r>
            <a:r>
              <a:rPr lang="sr-Latn-RS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zajednički</a:t>
            </a: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tranzitni postupak i trenutka kada je taj postupak okončan</a:t>
            </a: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.</a:t>
            </a:r>
            <a:endParaRPr lang="sr-Latn-RS" sz="20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>
              <a:buClr>
                <a:srgbClr val="C00000"/>
              </a:buClr>
            </a:pPr>
            <a:endParaRPr lang="sr-Latn-RS" sz="20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457200" indent="-4572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Za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potrebe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tog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obračuna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treba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uzeti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u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obzir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najviše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stope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duga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koje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su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primenjive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na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robu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iste</a:t>
            </a:r>
            <a:r>
              <a:rPr lang="sr-Latn-RS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vrste</a:t>
            </a:r>
            <a:r>
              <a:rPr lang="en-US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u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zemlji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garantne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carinarnice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, a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roba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koja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ima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status robe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Unije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koja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se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prevozi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u </a:t>
            </a:r>
            <a:r>
              <a:rPr lang="en-US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skladu</a:t>
            </a:r>
            <a:r>
              <a:rPr lang="sr-Latn-RS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sa</a:t>
            </a:r>
            <a:r>
              <a:rPr lang="en-US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Konvencijom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smatra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se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robom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bez </a:t>
            </a:r>
            <a:r>
              <a:rPr lang="en-US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statusa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robe </a:t>
            </a:r>
            <a:r>
              <a:rPr lang="en-US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Unije</a:t>
            </a:r>
            <a:endParaRPr lang="sr-Latn-RS" sz="20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836711"/>
            <a:ext cx="8856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sz="3200" b="1" dirty="0">
                <a:solidFill>
                  <a:srgbClr val="002060"/>
                </a:solidFill>
              </a:rPr>
              <a:t>Referentni iznos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34205" y="2204864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Ako 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podaci potrebni za određivanje referentnog iznosa nisu dostupni garantnoj </a:t>
            </a: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carinarnici,</a:t>
            </a:r>
            <a:r>
              <a:rPr lang="sr-Latn-RS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taj 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iznos se određuje na 10.000 evra za svaki tranzitni </a:t>
            </a: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postupak</a:t>
            </a:r>
            <a:endParaRPr lang="sr-Latn-RS" sz="20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sr-Latn-RS" sz="20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Garantna 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carinarnica utvrđuje referentni iznos u saradnji sa nosiocem postupka. Kada </a:t>
            </a: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se</a:t>
            </a:r>
            <a:r>
              <a:rPr lang="sr-Latn-RS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utvrđuje 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referentni iznos, garantna carinarnica taj iznos utvrđuje na osnovu podataka o </a:t>
            </a: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robi</a:t>
            </a:r>
            <a:r>
              <a:rPr lang="sr-Latn-RS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koja 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je stavljena u zajednički tranzitni postupak u prethodnih 12 meseci, i na osnovu </a:t>
            </a: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procene</a:t>
            </a:r>
            <a:r>
              <a:rPr lang="sr-Latn-RS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obima planiranih postupaka, pre svega prema poslovnoj dokumentaciji i knjigovodstvenoj</a:t>
            </a:r>
            <a:r>
              <a:rPr lang="sr-Latn-RS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evidenciji 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nosioca </a:t>
            </a: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postupka</a:t>
            </a:r>
            <a:endParaRPr lang="sr-Latn-RS" sz="20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>
              <a:buClr>
                <a:srgbClr val="C00000"/>
              </a:buClr>
            </a:pPr>
            <a:endParaRPr lang="sr-Latn-RS" sz="20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Garantna 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carinarnica preispituje visinu referentnog iznosa na </a:t>
            </a:r>
            <a:r>
              <a:rPr lang="vi-VN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sopstvenu inicijativu 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ili na </a:t>
            </a:r>
            <a:r>
              <a:rPr lang="vi-VN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zahtev nosioca postupka 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i po potrebi ga prilagođava. </a:t>
            </a:r>
            <a:endParaRPr lang="en-US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457200" indent="-4572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en-US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05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2 - AT - implementation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EB0938F7C9B34C973CDF1ED0F140FF" ma:contentTypeVersion="0" ma:contentTypeDescription="Vytvoří nový dokument" ma:contentTypeScope="" ma:versionID="979980bb832885443cfad8ba2e60ec3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5030a4fb49af6ac1945304746faa32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F14B59-9943-4400-B6D1-0FAF8C0A05EB}">
  <ds:schemaRefs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6D55DAF-2266-4ADC-9D6A-8A0E295710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C4F6E20-3F59-4587-A4E9-3C437CC576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2012 - AT - implementation</Template>
  <TotalTime>8202</TotalTime>
  <Words>1167</Words>
  <Application>Microsoft Office PowerPoint</Application>
  <PresentationFormat>On-screen Show (4:3)</PresentationFormat>
  <Paragraphs>130</Paragraphs>
  <Slides>21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Candara</vt:lpstr>
      <vt:lpstr>Georgia</vt:lpstr>
      <vt:lpstr>Impact</vt:lpstr>
      <vt:lpstr>Verdana</vt:lpstr>
      <vt:lpstr>Wingdings</vt:lpstr>
      <vt:lpstr>2012 - AT - implementation</vt:lpstr>
      <vt:lpstr> KONVENCIJI O ZAJEDNIČKOM TRANZITNOM POSTUPKU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František Šíma</dc:creator>
  <cp:lastModifiedBy>Olga Protic</cp:lastModifiedBy>
  <cp:revision>334</cp:revision>
  <cp:lastPrinted>2012-03-29T05:49:15Z</cp:lastPrinted>
  <dcterms:created xsi:type="dcterms:W3CDTF">2012-04-12T12:50:32Z</dcterms:created>
  <dcterms:modified xsi:type="dcterms:W3CDTF">2021-03-01T11:28:37Z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0x010100D6EB0938F7C9B34C973CDF1ED0F140FF</vt:lpwstr>
  </property>
</Properties>
</file>